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68" r:id="rId6"/>
    <p:sldId id="269" r:id="rId7"/>
    <p:sldId id="258" r:id="rId8"/>
    <p:sldId id="259" r:id="rId9"/>
    <p:sldId id="260" r:id="rId10"/>
    <p:sldId id="261" r:id="rId11"/>
    <p:sldId id="270" r:id="rId12"/>
    <p:sldId id="262" r:id="rId13"/>
    <p:sldId id="263" r:id="rId14"/>
    <p:sldId id="264" r:id="rId15"/>
    <p:sldId id="271" r:id="rId16"/>
    <p:sldId id="272" r:id="rId17"/>
    <p:sldId id="273" r:id="rId18"/>
    <p:sldId id="265"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8" d="100"/>
          <a:sy n="78" d="100"/>
        </p:scale>
        <p:origin x="82"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22FDEFF6-A46E-4FD3-B4AB-C85CA31635F1}" type="datetimeFigureOut">
              <a:rPr lang="de-DE" smtClean="0"/>
              <a:t>28.10.2020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1636609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2FDEFF6-A46E-4FD3-B4AB-C85CA31635F1}" type="datetimeFigureOut">
              <a:rPr lang="de-DE" smtClean="0"/>
              <a:t>28.10.2020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992343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2FDEFF6-A46E-4FD3-B4AB-C85CA31635F1}" type="datetimeFigureOut">
              <a:rPr lang="de-DE" smtClean="0"/>
              <a:t>28.10.2020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668469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2FDEFF6-A46E-4FD3-B4AB-C85CA31635F1}" type="datetimeFigureOut">
              <a:rPr lang="de-DE" smtClean="0"/>
              <a:t>28.10.2020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1873604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22FDEFF6-A46E-4FD3-B4AB-C85CA31635F1}" type="datetimeFigureOut">
              <a:rPr lang="de-DE" smtClean="0"/>
              <a:t>28.10.2020</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238366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22FDEFF6-A46E-4FD3-B4AB-C85CA31635F1}" type="datetimeFigureOut">
              <a:rPr lang="de-DE" smtClean="0"/>
              <a:t>28.10.2020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3805226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2FDEFF6-A46E-4FD3-B4AB-C85CA31635F1}" type="datetimeFigureOut">
              <a:rPr lang="de-DE" smtClean="0"/>
              <a:t>28.10.2020</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2256596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22FDEFF6-A46E-4FD3-B4AB-C85CA31635F1}" type="datetimeFigureOut">
              <a:rPr lang="de-DE" smtClean="0"/>
              <a:t>28.10.2020</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2842153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2FDEFF6-A46E-4FD3-B4AB-C85CA31635F1}" type="datetimeFigureOut">
              <a:rPr lang="de-DE" smtClean="0"/>
              <a:t>28.10.2020</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150168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22FDEFF6-A46E-4FD3-B4AB-C85CA31635F1}" type="datetimeFigureOut">
              <a:rPr lang="de-DE" smtClean="0"/>
              <a:t>28.10.2020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122690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22FDEFF6-A46E-4FD3-B4AB-C85CA31635F1}" type="datetimeFigureOut">
              <a:rPr lang="de-DE" smtClean="0"/>
              <a:t>28.10.2020</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1E53071-005F-4045-A8C9-DA669D0C0EA4}" type="slidenum">
              <a:rPr lang="de-DE" smtClean="0"/>
              <a:t>‹Nr.›</a:t>
            </a:fld>
            <a:endParaRPr lang="de-DE"/>
          </a:p>
        </p:txBody>
      </p:sp>
    </p:spTree>
    <p:extLst>
      <p:ext uri="{BB962C8B-B14F-4D97-AF65-F5344CB8AC3E}">
        <p14:creationId xmlns:p14="http://schemas.microsoft.com/office/powerpoint/2010/main" val="161932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FDEFF6-A46E-4FD3-B4AB-C85CA31635F1}" type="datetimeFigureOut">
              <a:rPr lang="de-DE" smtClean="0"/>
              <a:t>28.10.2020</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53071-005F-4045-A8C9-DA669D0C0EA4}" type="slidenum">
              <a:rPr lang="de-DE" smtClean="0"/>
              <a:t>‹Nr.›</a:t>
            </a:fld>
            <a:endParaRPr lang="de-DE"/>
          </a:p>
        </p:txBody>
      </p:sp>
    </p:spTree>
    <p:extLst>
      <p:ext uri="{BB962C8B-B14F-4D97-AF65-F5344CB8AC3E}">
        <p14:creationId xmlns:p14="http://schemas.microsoft.com/office/powerpoint/2010/main" val="3488204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Trainingsmittelkatalog  Pistolenschießen</a:t>
            </a:r>
            <a:endParaRPr lang="de-DE" dirty="0"/>
          </a:p>
        </p:txBody>
      </p:sp>
      <p:sp>
        <p:nvSpPr>
          <p:cNvPr id="3" name="Untertitel 2"/>
          <p:cNvSpPr>
            <a:spLocks noGrp="1"/>
          </p:cNvSpPr>
          <p:nvPr>
            <p:ph type="subTitle" idx="1"/>
          </p:nvPr>
        </p:nvSpPr>
        <p:spPr>
          <a:xfrm>
            <a:off x="1349828" y="4559981"/>
            <a:ext cx="9144000" cy="1655762"/>
          </a:xfrm>
        </p:spPr>
        <p:txBody>
          <a:bodyPr>
            <a:normAutofit/>
          </a:bodyPr>
          <a:lstStyle/>
          <a:p>
            <a:r>
              <a:rPr lang="de-DE" sz="4000" dirty="0" smtClean="0"/>
              <a:t>Anforderung und Methodik</a:t>
            </a:r>
            <a:endParaRPr lang="de-DE" sz="4000" dirty="0"/>
          </a:p>
        </p:txBody>
      </p:sp>
    </p:spTree>
    <p:extLst>
      <p:ext uri="{BB962C8B-B14F-4D97-AF65-F5344CB8AC3E}">
        <p14:creationId xmlns:p14="http://schemas.microsoft.com/office/powerpoint/2010/main" val="250615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836658"/>
          </a:xfrm>
        </p:spPr>
        <p:txBody>
          <a:bodyPr/>
          <a:lstStyle/>
          <a:p>
            <a:pPr algn="ctr"/>
            <a:r>
              <a:rPr lang="de-DE" b="1" dirty="0" smtClean="0"/>
              <a:t>Atmung </a:t>
            </a:r>
            <a:endParaRPr lang="de-DE" b="1" dirty="0"/>
          </a:p>
        </p:txBody>
      </p:sp>
      <p:sp>
        <p:nvSpPr>
          <p:cNvPr id="3" name="Inhaltsplatzhalter 2"/>
          <p:cNvSpPr>
            <a:spLocks noGrp="1"/>
          </p:cNvSpPr>
          <p:nvPr>
            <p:ph idx="1"/>
          </p:nvPr>
        </p:nvSpPr>
        <p:spPr>
          <a:xfrm>
            <a:off x="322217" y="1114697"/>
            <a:ext cx="11504023" cy="5492580"/>
          </a:xfrm>
        </p:spPr>
        <p:txBody>
          <a:bodyPr>
            <a:normAutofit/>
          </a:bodyPr>
          <a:lstStyle/>
          <a:p>
            <a:pPr marL="0" indent="0">
              <a:buNone/>
            </a:pPr>
            <a:r>
              <a:rPr lang="de-DE" b="1" dirty="0" smtClean="0"/>
              <a:t>Bauchatmung: </a:t>
            </a:r>
            <a:r>
              <a:rPr lang="de-DE" dirty="0" smtClean="0"/>
              <a:t>tiefer Atemzug in den Bauch hinein, Bauchdecke hebt sich und               		     mit einer langsamen, tiefen Atmung wieder ausatmen, wirkt 		     beruhigend und der Körper wird mit mehr Sauerstoff versorgt</a:t>
            </a:r>
            <a:r>
              <a:rPr lang="de-DE" dirty="0"/>
              <a:t> </a:t>
            </a:r>
            <a:endParaRPr lang="de-DE" dirty="0" smtClean="0"/>
          </a:p>
          <a:p>
            <a:pPr marL="0" indent="0">
              <a:buNone/>
            </a:pPr>
            <a:r>
              <a:rPr lang="de-DE" b="1" dirty="0" smtClean="0"/>
              <a:t>Brustatmung:</a:t>
            </a:r>
            <a:r>
              <a:rPr lang="de-DE" dirty="0" smtClean="0"/>
              <a:t>   normale Atemzüge, ein-ausatmen -  ohne Erregungszustand</a:t>
            </a:r>
            <a:endParaRPr lang="de-DE" b="1" dirty="0" smtClean="0"/>
          </a:p>
          <a:p>
            <a:pPr marL="0" indent="0">
              <a:buNone/>
            </a:pPr>
            <a:r>
              <a:rPr lang="de-DE" b="1" dirty="0" smtClean="0"/>
              <a:t>Vollatmung:	</a:t>
            </a:r>
            <a:r>
              <a:rPr lang="de-DE" dirty="0" smtClean="0"/>
              <a:t>     zusammenfügen von Bauch- und Brustatmung auch Yoga-			     Atmung, je nach Durchführung beruhigend oder aktivierend</a:t>
            </a:r>
            <a:r>
              <a:rPr lang="de-DE" b="1" dirty="0"/>
              <a:t> </a:t>
            </a:r>
            <a:endParaRPr lang="de-DE" b="1" dirty="0" smtClean="0"/>
          </a:p>
          <a:p>
            <a:pPr marL="0" indent="0">
              <a:buNone/>
            </a:pPr>
            <a:r>
              <a:rPr lang="de-DE" b="1" dirty="0" smtClean="0"/>
              <a:t>Doppelatmung</a:t>
            </a:r>
            <a:r>
              <a:rPr lang="de-DE" dirty="0" smtClean="0"/>
              <a:t>: beim Schussablauf, 1. Atemzug (tief-Bauch) in der 				       Auftaktphase, Stopp im 1. Halteraum, zum Start in die 			       Arbeitsphase 2. Atemzug (normal-Brust)</a:t>
            </a:r>
            <a:r>
              <a:rPr lang="de-DE" b="1" dirty="0" smtClean="0"/>
              <a:t> </a:t>
            </a:r>
          </a:p>
          <a:p>
            <a:pPr marL="0" indent="0">
              <a:buNone/>
            </a:pPr>
            <a:r>
              <a:rPr lang="de-DE" b="1" dirty="0" smtClean="0"/>
              <a:t>Ventilatmung – Lippenbremse:</a:t>
            </a:r>
            <a:r>
              <a:rPr lang="de-DE" dirty="0" smtClean="0"/>
              <a:t> um in der Arbeitsphase, eine langsame und    		      gezielt-geführte Bewegung auszuführen, wird die Ausatmung 		      mit den Lippen als Ventil kontrolliert durchgeführt </a:t>
            </a:r>
            <a:endParaRPr lang="de-DE" b="1" dirty="0"/>
          </a:p>
        </p:txBody>
      </p:sp>
    </p:spTree>
    <p:extLst>
      <p:ext uri="{BB962C8B-B14F-4D97-AF65-F5344CB8AC3E}">
        <p14:creationId xmlns:p14="http://schemas.microsoft.com/office/powerpoint/2010/main" val="130880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4465" y="365126"/>
            <a:ext cx="11029335" cy="903236"/>
          </a:xfrm>
        </p:spPr>
        <p:txBody>
          <a:bodyPr/>
          <a:lstStyle/>
          <a:p>
            <a:r>
              <a:rPr lang="de-DE" b="1" dirty="0" smtClean="0"/>
              <a:t>Atemübungen zur Wahrnehmung </a:t>
            </a:r>
            <a:endParaRPr lang="de-DE" b="1" dirty="0"/>
          </a:p>
        </p:txBody>
      </p:sp>
      <p:sp>
        <p:nvSpPr>
          <p:cNvPr id="3" name="Inhaltsplatzhalter 2"/>
          <p:cNvSpPr>
            <a:spLocks noGrp="1"/>
          </p:cNvSpPr>
          <p:nvPr>
            <p:ph idx="1"/>
          </p:nvPr>
        </p:nvSpPr>
        <p:spPr>
          <a:xfrm>
            <a:off x="324465" y="1120877"/>
            <a:ext cx="11415251" cy="5056086"/>
          </a:xfrm>
        </p:spPr>
        <p:txBody>
          <a:bodyPr/>
          <a:lstStyle/>
          <a:p>
            <a:pPr marL="0" indent="0">
              <a:buNone/>
            </a:pPr>
            <a:r>
              <a:rPr lang="de-DE" dirty="0"/>
              <a:t>Gezielte Atemübungen zur Wahrnehmung </a:t>
            </a:r>
            <a:r>
              <a:rPr lang="de-DE" dirty="0" smtClean="0"/>
              <a:t>des eigenen Körperverhalten bei den verschiedenen Atemtechniken – </a:t>
            </a:r>
            <a:r>
              <a:rPr lang="de-DE" dirty="0"/>
              <a:t>Achtsamkeitstraining</a:t>
            </a:r>
            <a:endParaRPr lang="de-DE" dirty="0" smtClean="0"/>
          </a:p>
          <a:p>
            <a:pPr marL="0" indent="0">
              <a:buNone/>
            </a:pPr>
            <a:r>
              <a:rPr lang="de-DE" dirty="0" smtClean="0"/>
              <a:t>Bauchatmung – beide Hände (im Sitzen, Liegen oder Stehen) auf die Bauchdecke legen und tief in den Bauch einatmen, die Bauchdecke hebt sich,</a:t>
            </a:r>
            <a:br>
              <a:rPr lang="de-DE" dirty="0" smtClean="0"/>
            </a:br>
            <a:r>
              <a:rPr lang="de-DE" dirty="0" smtClean="0"/>
              <a:t>beim Ausatmen senkt sich die Bauchdecke wieder (Wiederholungen!)</a:t>
            </a:r>
          </a:p>
          <a:p>
            <a:pPr marL="0" indent="0">
              <a:buNone/>
            </a:pPr>
            <a:r>
              <a:rPr lang="de-DE" dirty="0" smtClean="0"/>
              <a:t>länger </a:t>
            </a:r>
            <a:r>
              <a:rPr lang="de-DE" dirty="0"/>
              <a:t>aus- als </a:t>
            </a:r>
            <a:r>
              <a:rPr lang="de-DE" dirty="0" smtClean="0"/>
              <a:t>einatmen, </a:t>
            </a:r>
            <a:r>
              <a:rPr lang="de-DE" dirty="0"/>
              <a:t>mit Zeitvorgabe </a:t>
            </a:r>
            <a:r>
              <a:rPr lang="de-DE" dirty="0" smtClean="0"/>
              <a:t>atmen, zähle die Sekunden wie lange du den Atem hältst, verlängern und verkürzen der Zeiten, fühle dabei wie sich dein </a:t>
            </a:r>
            <a:r>
              <a:rPr lang="de-DE" dirty="0" smtClean="0"/>
              <a:t>Erregungszustand </a:t>
            </a:r>
            <a:r>
              <a:rPr lang="de-DE" dirty="0" smtClean="0"/>
              <a:t>(Herzschlag – Puls) verändert, Unterschied </a:t>
            </a:r>
            <a:r>
              <a:rPr lang="de-DE" dirty="0"/>
              <a:t>spüren zwischen flacher Atmung und tiefer Atmung, </a:t>
            </a:r>
            <a:r>
              <a:rPr lang="de-DE" dirty="0" smtClean="0"/>
              <a:t>hörbar atmen, </a:t>
            </a:r>
          </a:p>
          <a:p>
            <a:pPr marL="0" indent="0">
              <a:buNone/>
            </a:pPr>
            <a:r>
              <a:rPr lang="de-DE" dirty="0" smtClean="0"/>
              <a:t>Yogaatmungen, Meditationen, Qi-Gong –  </a:t>
            </a:r>
            <a:r>
              <a:rPr lang="de-DE" dirty="0"/>
              <a:t>es gibt verschiedene </a:t>
            </a:r>
            <a:r>
              <a:rPr lang="de-DE" dirty="0" smtClean="0"/>
              <a:t>Varianten  </a:t>
            </a:r>
            <a:r>
              <a:rPr lang="de-DE" dirty="0"/>
              <a:t>sehr gut </a:t>
            </a:r>
            <a:r>
              <a:rPr lang="de-DE" dirty="0" smtClean="0"/>
              <a:t>geführte Videos und Podcasts, </a:t>
            </a:r>
            <a:r>
              <a:rPr lang="de-DE" dirty="0" err="1" smtClean="0"/>
              <a:t>CD´s</a:t>
            </a:r>
            <a:r>
              <a:rPr lang="de-DE" dirty="0" smtClean="0"/>
              <a:t> …..</a:t>
            </a:r>
            <a:endParaRPr lang="de-DE" dirty="0"/>
          </a:p>
          <a:p>
            <a:pPr marL="0" indent="0">
              <a:buNone/>
            </a:pPr>
            <a:endParaRPr lang="de-DE" dirty="0"/>
          </a:p>
        </p:txBody>
      </p:sp>
    </p:spTree>
    <p:extLst>
      <p:ext uri="{BB962C8B-B14F-4D97-AF65-F5344CB8AC3E}">
        <p14:creationId xmlns:p14="http://schemas.microsoft.com/office/powerpoint/2010/main" val="517199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819241"/>
          </a:xfrm>
        </p:spPr>
        <p:txBody>
          <a:bodyPr/>
          <a:lstStyle/>
          <a:p>
            <a:pPr algn="ctr"/>
            <a:r>
              <a:rPr lang="de-DE" b="1" dirty="0" smtClean="0"/>
              <a:t>Bewegung</a:t>
            </a:r>
            <a:endParaRPr lang="de-DE" b="1" dirty="0"/>
          </a:p>
        </p:txBody>
      </p:sp>
      <p:sp>
        <p:nvSpPr>
          <p:cNvPr id="3" name="Inhaltsplatzhalter 2"/>
          <p:cNvSpPr>
            <a:spLocks noGrp="1"/>
          </p:cNvSpPr>
          <p:nvPr>
            <p:ph idx="1"/>
          </p:nvPr>
        </p:nvSpPr>
        <p:spPr>
          <a:xfrm>
            <a:off x="838200" y="1123406"/>
            <a:ext cx="10515600" cy="5320937"/>
          </a:xfrm>
        </p:spPr>
        <p:txBody>
          <a:bodyPr>
            <a:normAutofit lnSpcReduction="10000"/>
          </a:bodyPr>
          <a:lstStyle/>
          <a:p>
            <a:pPr marL="0" indent="0">
              <a:buNone/>
            </a:pPr>
            <a:r>
              <a:rPr lang="de-DE" dirty="0" smtClean="0"/>
              <a:t>Gesteuerte, bewusste Bewegungen – gesteuert durch Muskelkraft und  Atmung – Einatmen hoch– ausatmen Abwärtsbewegung</a:t>
            </a:r>
          </a:p>
          <a:p>
            <a:pPr marL="0" indent="0">
              <a:buNone/>
            </a:pPr>
            <a:endParaRPr lang="de-DE" dirty="0"/>
          </a:p>
          <a:p>
            <a:pPr marL="0" indent="0">
              <a:buNone/>
            </a:pPr>
            <a:r>
              <a:rPr lang="de-DE" dirty="0" smtClean="0"/>
              <a:t>Trockentraining, Balkenscheibe, weiße Scheibe, ohne Beobachtung,</a:t>
            </a:r>
          </a:p>
          <a:p>
            <a:pPr marL="0" indent="0">
              <a:buNone/>
            </a:pPr>
            <a:r>
              <a:rPr lang="de-DE" dirty="0" smtClean="0"/>
              <a:t>Haltetraining mit Punkt an der Wand – Visier am Punkt halten,</a:t>
            </a:r>
          </a:p>
          <a:p>
            <a:pPr marL="0" indent="0">
              <a:buNone/>
            </a:pPr>
            <a:r>
              <a:rPr lang="de-DE" dirty="0" smtClean="0"/>
              <a:t>Haltetraining Linien        (die Form spielt dabei keine Rolle, wichtig ist die Bewegung)nachfahren, z. B. eine liegende          oder stehende  8 verschiedene Formen mit Zeitvorgabe z.B. 1 min. für die komplette Form (wie bei Haltetraining schon beschrieben)</a:t>
            </a:r>
          </a:p>
          <a:p>
            <a:pPr marL="0" indent="0">
              <a:buNone/>
            </a:pPr>
            <a:r>
              <a:rPr lang="de-DE" dirty="0" smtClean="0"/>
              <a:t>Bewusst langsames und geführtes Bewegen durch die Arbeitsphase, Zeitvorgaben (z.B. 5 sec. und Zeit immer weiter verzögern)</a:t>
            </a:r>
          </a:p>
          <a:p>
            <a:pPr marL="0" indent="0">
              <a:buNone/>
            </a:pPr>
            <a:r>
              <a:rPr lang="de-DE" dirty="0" smtClean="0"/>
              <a:t>Auf das Zusammenspiel von Atmung und Bewegung achten</a:t>
            </a:r>
          </a:p>
          <a:p>
            <a:pPr marL="0" indent="0">
              <a:buNone/>
            </a:pPr>
            <a:endParaRPr lang="de-DE" dirty="0"/>
          </a:p>
        </p:txBody>
      </p:sp>
      <p:sp>
        <p:nvSpPr>
          <p:cNvPr id="4" name="Ellipse 3"/>
          <p:cNvSpPr/>
          <p:nvPr/>
        </p:nvSpPr>
        <p:spPr>
          <a:xfrm>
            <a:off x="7546255" y="3742354"/>
            <a:ext cx="304800" cy="2261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Ellipse 4"/>
          <p:cNvSpPr/>
          <p:nvPr/>
        </p:nvSpPr>
        <p:spPr>
          <a:xfrm>
            <a:off x="7860884" y="3742354"/>
            <a:ext cx="304800" cy="2261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Freihandform 9"/>
          <p:cNvSpPr/>
          <p:nvPr/>
        </p:nvSpPr>
        <p:spPr>
          <a:xfrm rot="5648254">
            <a:off x="3883742" y="3299782"/>
            <a:ext cx="368741" cy="482547"/>
          </a:xfrm>
          <a:custGeom>
            <a:avLst/>
            <a:gdLst>
              <a:gd name="connsiteX0" fmla="*/ 137651 w 368741"/>
              <a:gd name="connsiteY0" fmla="*/ 384225 h 482547"/>
              <a:gd name="connsiteX1" fmla="*/ 78658 w 368741"/>
              <a:gd name="connsiteY1" fmla="*/ 374392 h 482547"/>
              <a:gd name="connsiteX2" fmla="*/ 58993 w 368741"/>
              <a:gd name="connsiteY2" fmla="*/ 344896 h 482547"/>
              <a:gd name="connsiteX3" fmla="*/ 29496 w 368741"/>
              <a:gd name="connsiteY3" fmla="*/ 325231 h 482547"/>
              <a:gd name="connsiteX4" fmla="*/ 9832 w 368741"/>
              <a:gd name="connsiteY4" fmla="*/ 266238 h 482547"/>
              <a:gd name="connsiteX5" fmla="*/ 0 w 368741"/>
              <a:gd name="connsiteY5" fmla="*/ 236741 h 482547"/>
              <a:gd name="connsiteX6" fmla="*/ 29496 w 368741"/>
              <a:gd name="connsiteY6" fmla="*/ 138418 h 482547"/>
              <a:gd name="connsiteX7" fmla="*/ 58993 w 368741"/>
              <a:gd name="connsiteY7" fmla="*/ 128586 h 482547"/>
              <a:gd name="connsiteX8" fmla="*/ 68825 w 368741"/>
              <a:gd name="connsiteY8" fmla="*/ 99089 h 482547"/>
              <a:gd name="connsiteX9" fmla="*/ 98322 w 368741"/>
              <a:gd name="connsiteY9" fmla="*/ 89257 h 482547"/>
              <a:gd name="connsiteX10" fmla="*/ 127819 w 368741"/>
              <a:gd name="connsiteY10" fmla="*/ 69592 h 482547"/>
              <a:gd name="connsiteX11" fmla="*/ 186812 w 368741"/>
              <a:gd name="connsiteY11" fmla="*/ 49928 h 482547"/>
              <a:gd name="connsiteX12" fmla="*/ 294967 w 368741"/>
              <a:gd name="connsiteY12" fmla="*/ 59760 h 482547"/>
              <a:gd name="connsiteX13" fmla="*/ 285135 w 368741"/>
              <a:gd name="connsiteY13" fmla="*/ 217076 h 482547"/>
              <a:gd name="connsiteX14" fmla="*/ 255638 w 368741"/>
              <a:gd name="connsiteY14" fmla="*/ 236741 h 482547"/>
              <a:gd name="connsiteX15" fmla="*/ 196645 w 368741"/>
              <a:gd name="connsiteY15" fmla="*/ 256405 h 482547"/>
              <a:gd name="connsiteX16" fmla="*/ 88490 w 368741"/>
              <a:gd name="connsiteY16" fmla="*/ 246573 h 482547"/>
              <a:gd name="connsiteX17" fmla="*/ 78658 w 368741"/>
              <a:gd name="connsiteY17" fmla="*/ 217076 h 482547"/>
              <a:gd name="connsiteX18" fmla="*/ 88490 w 368741"/>
              <a:gd name="connsiteY18" fmla="*/ 767 h 482547"/>
              <a:gd name="connsiteX19" fmla="*/ 324464 w 368741"/>
              <a:gd name="connsiteY19" fmla="*/ 10599 h 482547"/>
              <a:gd name="connsiteX20" fmla="*/ 334296 w 368741"/>
              <a:gd name="connsiteY20" fmla="*/ 59760 h 482547"/>
              <a:gd name="connsiteX21" fmla="*/ 285135 w 368741"/>
              <a:gd name="connsiteY21" fmla="*/ 482547 h 482547"/>
              <a:gd name="connsiteX22" fmla="*/ 176980 w 368741"/>
              <a:gd name="connsiteY22" fmla="*/ 472715 h 482547"/>
              <a:gd name="connsiteX23" fmla="*/ 167148 w 368741"/>
              <a:gd name="connsiteY23" fmla="*/ 443218 h 482547"/>
              <a:gd name="connsiteX24" fmla="*/ 176980 w 368741"/>
              <a:gd name="connsiteY24" fmla="*/ 354728 h 482547"/>
              <a:gd name="connsiteX25" fmla="*/ 206477 w 368741"/>
              <a:gd name="connsiteY25" fmla="*/ 344896 h 482547"/>
              <a:gd name="connsiteX26" fmla="*/ 294967 w 368741"/>
              <a:gd name="connsiteY26" fmla="*/ 325231 h 482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8741" h="482547">
                <a:moveTo>
                  <a:pt x="137651" y="384225"/>
                </a:moveTo>
                <a:cubicBezTo>
                  <a:pt x="117987" y="380947"/>
                  <a:pt x="96489" y="383307"/>
                  <a:pt x="78658" y="374392"/>
                </a:cubicBezTo>
                <a:cubicBezTo>
                  <a:pt x="68089" y="369107"/>
                  <a:pt x="67349" y="353252"/>
                  <a:pt x="58993" y="344896"/>
                </a:cubicBezTo>
                <a:cubicBezTo>
                  <a:pt x="50637" y="336540"/>
                  <a:pt x="39328" y="331786"/>
                  <a:pt x="29496" y="325231"/>
                </a:cubicBezTo>
                <a:lnTo>
                  <a:pt x="9832" y="266238"/>
                </a:lnTo>
                <a:lnTo>
                  <a:pt x="0" y="236741"/>
                </a:lnTo>
                <a:cubicBezTo>
                  <a:pt x="4302" y="206623"/>
                  <a:pt x="649" y="161496"/>
                  <a:pt x="29496" y="138418"/>
                </a:cubicBezTo>
                <a:cubicBezTo>
                  <a:pt x="37589" y="131944"/>
                  <a:pt x="49161" y="131863"/>
                  <a:pt x="58993" y="128586"/>
                </a:cubicBezTo>
                <a:cubicBezTo>
                  <a:pt x="62270" y="118754"/>
                  <a:pt x="61496" y="106418"/>
                  <a:pt x="68825" y="99089"/>
                </a:cubicBezTo>
                <a:cubicBezTo>
                  <a:pt x="76154" y="91760"/>
                  <a:pt x="89052" y="93892"/>
                  <a:pt x="98322" y="89257"/>
                </a:cubicBezTo>
                <a:cubicBezTo>
                  <a:pt x="108891" y="83972"/>
                  <a:pt x="117020" y="74391"/>
                  <a:pt x="127819" y="69592"/>
                </a:cubicBezTo>
                <a:cubicBezTo>
                  <a:pt x="146760" y="61174"/>
                  <a:pt x="186812" y="49928"/>
                  <a:pt x="186812" y="49928"/>
                </a:cubicBezTo>
                <a:cubicBezTo>
                  <a:pt x="222864" y="53205"/>
                  <a:pt x="276613" y="28558"/>
                  <a:pt x="294967" y="59760"/>
                </a:cubicBezTo>
                <a:cubicBezTo>
                  <a:pt x="321606" y="105047"/>
                  <a:pt x="296533" y="165786"/>
                  <a:pt x="285135" y="217076"/>
                </a:cubicBezTo>
                <a:cubicBezTo>
                  <a:pt x="282572" y="228612"/>
                  <a:pt x="266437" y="231942"/>
                  <a:pt x="255638" y="236741"/>
                </a:cubicBezTo>
                <a:cubicBezTo>
                  <a:pt x="236697" y="245159"/>
                  <a:pt x="196645" y="256405"/>
                  <a:pt x="196645" y="256405"/>
                </a:cubicBezTo>
                <a:cubicBezTo>
                  <a:pt x="160593" y="253128"/>
                  <a:pt x="122833" y="258021"/>
                  <a:pt x="88490" y="246573"/>
                </a:cubicBezTo>
                <a:cubicBezTo>
                  <a:pt x="78658" y="243296"/>
                  <a:pt x="78658" y="227440"/>
                  <a:pt x="78658" y="217076"/>
                </a:cubicBezTo>
                <a:cubicBezTo>
                  <a:pt x="78658" y="144899"/>
                  <a:pt x="85213" y="72870"/>
                  <a:pt x="88490" y="767"/>
                </a:cubicBezTo>
                <a:cubicBezTo>
                  <a:pt x="167148" y="4044"/>
                  <a:pt x="247912" y="-7773"/>
                  <a:pt x="324464" y="10599"/>
                </a:cubicBezTo>
                <a:cubicBezTo>
                  <a:pt x="340714" y="14499"/>
                  <a:pt x="334651" y="43052"/>
                  <a:pt x="334296" y="59760"/>
                </a:cubicBezTo>
                <a:cubicBezTo>
                  <a:pt x="325369" y="479324"/>
                  <a:pt x="444524" y="429419"/>
                  <a:pt x="285135" y="482547"/>
                </a:cubicBezTo>
                <a:cubicBezTo>
                  <a:pt x="249083" y="479270"/>
                  <a:pt x="211323" y="484163"/>
                  <a:pt x="176980" y="472715"/>
                </a:cubicBezTo>
                <a:cubicBezTo>
                  <a:pt x="167148" y="469438"/>
                  <a:pt x="167148" y="453582"/>
                  <a:pt x="167148" y="443218"/>
                </a:cubicBezTo>
                <a:cubicBezTo>
                  <a:pt x="167148" y="413540"/>
                  <a:pt x="165958" y="382283"/>
                  <a:pt x="176980" y="354728"/>
                </a:cubicBezTo>
                <a:cubicBezTo>
                  <a:pt x="180829" y="345105"/>
                  <a:pt x="196951" y="348979"/>
                  <a:pt x="206477" y="344896"/>
                </a:cubicBezTo>
                <a:cubicBezTo>
                  <a:pt x="269462" y="317902"/>
                  <a:pt x="221088" y="325231"/>
                  <a:pt x="294967" y="32523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994723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409304"/>
            <a:ext cx="9144000" cy="1097280"/>
          </a:xfrm>
        </p:spPr>
        <p:txBody>
          <a:bodyPr/>
          <a:lstStyle/>
          <a:p>
            <a:r>
              <a:rPr lang="de-DE" dirty="0" smtClean="0"/>
              <a:t>Zielen</a:t>
            </a:r>
            <a:endParaRPr lang="de-DE" dirty="0"/>
          </a:p>
        </p:txBody>
      </p:sp>
      <p:sp>
        <p:nvSpPr>
          <p:cNvPr id="3" name="Untertitel 2"/>
          <p:cNvSpPr>
            <a:spLocks noGrp="1"/>
          </p:cNvSpPr>
          <p:nvPr>
            <p:ph type="subTitle" idx="1"/>
          </p:nvPr>
        </p:nvSpPr>
        <p:spPr>
          <a:xfrm>
            <a:off x="592183" y="1393371"/>
            <a:ext cx="11147533" cy="5068389"/>
          </a:xfrm>
        </p:spPr>
        <p:txBody>
          <a:bodyPr>
            <a:normAutofit fontScale="85000" lnSpcReduction="10000"/>
          </a:bodyPr>
          <a:lstStyle/>
          <a:p>
            <a:pPr algn="l"/>
            <a:r>
              <a:rPr lang="de-DE" dirty="0" smtClean="0"/>
              <a:t>Weiße Scheibe, Balkenscheiben verschiedene Variationen, längs – senkrechte Balken, ohne Beobachtung, Trockenschuss, mentaler Schuss – allein durch die Vorstellungskraft sich das </a:t>
            </a:r>
            <a:r>
              <a:rPr lang="de-DE" dirty="0" err="1" smtClean="0"/>
              <a:t>Zielbild</a:t>
            </a:r>
            <a:r>
              <a:rPr lang="de-DE" dirty="0" smtClean="0"/>
              <a:t> erarbeiten und einprägen, mit Beobachtung, </a:t>
            </a:r>
            <a:r>
              <a:rPr lang="de-DE" dirty="0" err="1" smtClean="0"/>
              <a:t>Abkommensanalyse</a:t>
            </a:r>
            <a:endParaRPr lang="de-DE" dirty="0" smtClean="0"/>
          </a:p>
          <a:p>
            <a:pPr algn="l"/>
            <a:r>
              <a:rPr lang="de-DE" dirty="0" smtClean="0"/>
              <a:t>Kimme und Korn – Oberkanten, Lichthöfe und Lichthofkanten, Kontrollweiß, Spiegel Spiegelrundung – Unterkante - Kontrollweis, </a:t>
            </a:r>
            <a:r>
              <a:rPr lang="de-DE" dirty="0" err="1" smtClean="0"/>
              <a:t>Zielbild</a:t>
            </a:r>
            <a:r>
              <a:rPr lang="de-DE" dirty="0"/>
              <a:t> </a:t>
            </a:r>
            <a:endParaRPr lang="de-DE" dirty="0" smtClean="0"/>
          </a:p>
          <a:p>
            <a:pPr algn="l"/>
            <a:r>
              <a:rPr lang="de-DE" dirty="0" smtClean="0"/>
              <a:t>Der Spiegeldurchmesser sollte der Kornbreite entsprechen, und die Lichthofbreite –der Kontrollweißhöhe</a:t>
            </a:r>
            <a:endParaRPr lang="de-DE" dirty="0"/>
          </a:p>
          <a:p>
            <a:pPr algn="l"/>
            <a:r>
              <a:rPr lang="de-DE" dirty="0" smtClean="0"/>
              <a:t>Das Trainieren mit weißer Scheibe, Trockenschuss und erleichtert das </a:t>
            </a:r>
            <a:r>
              <a:rPr lang="de-DE" dirty="0"/>
              <a:t>E</a:t>
            </a:r>
            <a:r>
              <a:rPr lang="de-DE" dirty="0" smtClean="0"/>
              <a:t>rlernen des Zielens enorm, da kein Druck durch Schusswert entsteht, und sich die Schützen/innen ganz auf das Zielen konzentrieren können.  </a:t>
            </a:r>
          </a:p>
          <a:p>
            <a:pPr algn="l"/>
            <a:r>
              <a:rPr lang="de-DE" dirty="0" smtClean="0"/>
              <a:t>Das Schießen ohne Beobachtung ergibt das tatsächliche Schussbild, ohne intuitives korrigieren</a:t>
            </a:r>
          </a:p>
          <a:p>
            <a:pPr algn="l"/>
            <a:r>
              <a:rPr lang="de-DE" dirty="0" smtClean="0"/>
              <a:t>Die </a:t>
            </a:r>
            <a:r>
              <a:rPr lang="de-DE" dirty="0" err="1" smtClean="0"/>
              <a:t>Abkommensanalyse</a:t>
            </a:r>
            <a:r>
              <a:rPr lang="de-DE" dirty="0" smtClean="0"/>
              <a:t> stärkt das Selbstvertrauen und Selbsteinschätzung, zwingt zum offenhalten der Augen bei der Schussabgabe, nur wenn unmittelbar vor und während des Auslösens die Augen offen sind und auf das Korn in der Kimme konzentrieren, kann der Schusswert bestimmt werden. Der Schusswert wird unmittelbar nach dem Auslösen, beim Nachzielen (Nachhalten)bestimmt.</a:t>
            </a:r>
            <a:endParaRPr lang="de-DE" dirty="0"/>
          </a:p>
          <a:p>
            <a:pPr algn="l"/>
            <a:r>
              <a:rPr lang="de-DE" dirty="0" smtClean="0"/>
              <a:t>Augen gezielt auf das Nah- und Fernsehen trainieren, Augenübungen Fern-Nah-Sehen </a:t>
            </a:r>
            <a:br>
              <a:rPr lang="de-DE" dirty="0" smtClean="0"/>
            </a:br>
            <a:r>
              <a:rPr lang="de-DE" dirty="0" smtClean="0"/>
              <a:t>(das sogenannte „Springen der Augen“)</a:t>
            </a:r>
            <a:endParaRPr lang="de-DE" dirty="0"/>
          </a:p>
        </p:txBody>
      </p:sp>
    </p:spTree>
    <p:extLst>
      <p:ext uri="{BB962C8B-B14F-4D97-AF65-F5344CB8AC3E}">
        <p14:creationId xmlns:p14="http://schemas.microsoft.com/office/powerpoint/2010/main" val="2232780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365761"/>
            <a:ext cx="9144000" cy="1036320"/>
          </a:xfrm>
        </p:spPr>
        <p:txBody>
          <a:bodyPr/>
          <a:lstStyle/>
          <a:p>
            <a:r>
              <a:rPr lang="de-DE" dirty="0" smtClean="0"/>
              <a:t>Auslösen</a:t>
            </a:r>
            <a:endParaRPr lang="de-DE" dirty="0"/>
          </a:p>
        </p:txBody>
      </p:sp>
      <p:sp>
        <p:nvSpPr>
          <p:cNvPr id="3" name="Untertitel 2"/>
          <p:cNvSpPr>
            <a:spLocks noGrp="1"/>
          </p:cNvSpPr>
          <p:nvPr>
            <p:ph type="subTitle" idx="1"/>
          </p:nvPr>
        </p:nvSpPr>
        <p:spPr>
          <a:xfrm>
            <a:off x="357051" y="1402081"/>
            <a:ext cx="11486606" cy="5111930"/>
          </a:xfrm>
        </p:spPr>
        <p:txBody>
          <a:bodyPr>
            <a:normAutofit/>
          </a:bodyPr>
          <a:lstStyle/>
          <a:p>
            <a:pPr algn="l"/>
            <a:r>
              <a:rPr lang="de-DE" dirty="0" smtClean="0"/>
              <a:t>Auslösen erfolgt über das </a:t>
            </a:r>
            <a:r>
              <a:rPr lang="de-DE" dirty="0" err="1" smtClean="0"/>
              <a:t>Zielbild</a:t>
            </a:r>
            <a:r>
              <a:rPr lang="de-DE" dirty="0" smtClean="0"/>
              <a:t>, nur wenn das </a:t>
            </a:r>
            <a:r>
              <a:rPr lang="de-DE" dirty="0" err="1" smtClean="0"/>
              <a:t>Zielbild</a:t>
            </a:r>
            <a:r>
              <a:rPr lang="de-DE" dirty="0" smtClean="0"/>
              <a:t> passt wird mit dem Abzugsfinger gerade nach hinten verstärkt. (Gedanke dazu könnte sein: zieh, zieh, zieh…nach dem Auslösen: halten, halten, halten..) der Abzug wird hinten gehalten (</a:t>
            </a:r>
            <a:r>
              <a:rPr lang="de-DE" dirty="0" err="1" smtClean="0"/>
              <a:t>Triggerstop</a:t>
            </a:r>
            <a:r>
              <a:rPr lang="de-DE" dirty="0" smtClean="0"/>
              <a:t> - Abzugsstopp) um die Spannung über das Auslösen hinaus aufrecht zu erhalten.</a:t>
            </a:r>
          </a:p>
          <a:p>
            <a:pPr algn="l"/>
            <a:r>
              <a:rPr lang="de-DE" dirty="0" smtClean="0"/>
              <a:t>Wie schon beim Zielen, das Trainieren mit weißer Scheibe, Trockenschuss und ohne Beobachtung erleichtert das erlernen des Auslösen enorm, da kein Druck durch Schusswert entsteht, und sich die Schützen/innen ganz auf den Druckpunkt, das Auslösen, dem  Druckverlauf und Druckhalten konzentrieren können.</a:t>
            </a:r>
          </a:p>
          <a:p>
            <a:pPr algn="l"/>
            <a:r>
              <a:rPr lang="de-DE" dirty="0" smtClean="0"/>
              <a:t>weiße Scheibe, Balkenscheiben verschiedene Variationen, längs – senkrechte Balken, ohne Beobachtung, Trockenschuss, mentaler Schuss – allein durch die Vorstellungskraft sich das Auslösen mit den verschiedenen spürbaren Druckverhältnissen erarbeiten und einprägen, Abzug kennenlernen mit Trockenabziehen – Druckpunkt fühlen und darüber hinaus und halten!</a:t>
            </a:r>
          </a:p>
          <a:p>
            <a:pPr algn="l"/>
            <a:endParaRPr lang="de-DE" dirty="0" smtClean="0"/>
          </a:p>
          <a:p>
            <a:pPr algn="l"/>
            <a:endParaRPr lang="de-DE" dirty="0"/>
          </a:p>
        </p:txBody>
      </p:sp>
    </p:spTree>
    <p:extLst>
      <p:ext uri="{BB962C8B-B14F-4D97-AF65-F5344CB8AC3E}">
        <p14:creationId xmlns:p14="http://schemas.microsoft.com/office/powerpoint/2010/main" val="1542044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758281"/>
          </a:xfrm>
        </p:spPr>
        <p:txBody>
          <a:bodyPr/>
          <a:lstStyle/>
          <a:p>
            <a:pPr algn="ctr"/>
            <a:r>
              <a:rPr lang="de-DE" b="1" dirty="0" smtClean="0"/>
              <a:t>Leistungstraining</a:t>
            </a:r>
            <a:endParaRPr lang="de-DE" b="1" dirty="0"/>
          </a:p>
        </p:txBody>
      </p:sp>
      <p:sp>
        <p:nvSpPr>
          <p:cNvPr id="3" name="Inhaltsplatzhalter 2"/>
          <p:cNvSpPr>
            <a:spLocks noGrp="1"/>
          </p:cNvSpPr>
          <p:nvPr>
            <p:ph idx="1"/>
          </p:nvPr>
        </p:nvSpPr>
        <p:spPr>
          <a:xfrm>
            <a:off x="838200" y="1123406"/>
            <a:ext cx="10515600" cy="5053557"/>
          </a:xfrm>
        </p:spPr>
        <p:txBody>
          <a:bodyPr/>
          <a:lstStyle/>
          <a:p>
            <a:pPr marL="0" indent="0">
              <a:buNone/>
            </a:pPr>
            <a:r>
              <a:rPr lang="de-DE" dirty="0" smtClean="0"/>
              <a:t>Stufentraining (3 </a:t>
            </a:r>
            <a:r>
              <a:rPr lang="de-DE" dirty="0" err="1" smtClean="0"/>
              <a:t>Schuß</a:t>
            </a:r>
            <a:r>
              <a:rPr lang="de-DE" dirty="0" smtClean="0"/>
              <a:t> 27 Ringe, 4 Schuss 37, ..Je nach Leistungsstand)</a:t>
            </a:r>
          </a:p>
          <a:p>
            <a:pPr marL="0" indent="0">
              <a:buNone/>
            </a:pPr>
            <a:r>
              <a:rPr lang="de-DE" dirty="0" smtClean="0"/>
              <a:t>Serientraining ( 1. Serie ….. Ringe, 2. Serie gleich oder besser, …….)</a:t>
            </a:r>
            <a:r>
              <a:rPr lang="de-DE" dirty="0"/>
              <a:t>	</a:t>
            </a:r>
            <a:r>
              <a:rPr lang="de-DE" dirty="0" smtClean="0"/>
              <a:t>	   	   (keine Serie unter ……. Ringe)</a:t>
            </a:r>
          </a:p>
          <a:p>
            <a:pPr marL="0" indent="0">
              <a:buNone/>
            </a:pPr>
            <a:r>
              <a:rPr lang="de-DE" dirty="0" smtClean="0"/>
              <a:t>Zehner-Training (Vorgabe Schusszahl wieviel 10er, oder nur die 10 zählt)</a:t>
            </a:r>
          </a:p>
          <a:p>
            <a:pPr marL="0" indent="0">
              <a:buNone/>
            </a:pPr>
            <a:r>
              <a:rPr lang="de-DE" dirty="0" smtClean="0"/>
              <a:t>Pyramidentraining (mehre Reihen </a:t>
            </a:r>
            <a:r>
              <a:rPr lang="de-DE" dirty="0" smtClean="0"/>
              <a:t>übereinander</a:t>
            </a:r>
            <a:r>
              <a:rPr lang="de-DE" dirty="0" smtClean="0"/>
              <a:t>, unten niedriger Wert,</a:t>
            </a:r>
            <a:br>
              <a:rPr lang="de-DE" dirty="0" smtClean="0"/>
            </a:br>
            <a:r>
              <a:rPr lang="de-DE" dirty="0" smtClean="0"/>
              <a:t>			  nach oben immer höher bis zur 10)</a:t>
            </a:r>
          </a:p>
          <a:p>
            <a:pPr marL="0" indent="0">
              <a:buNone/>
            </a:pPr>
            <a:r>
              <a:rPr lang="de-DE" dirty="0" smtClean="0"/>
              <a:t>Training mit erschwerten Bedingungen (Störfaktoren einbauen, Musik,     	    technische Störungen, Standwechsel, Öffentlichkeit herstellen,   	    Zuschauer, filmen, Fotos, ……)</a:t>
            </a:r>
          </a:p>
          <a:p>
            <a:pPr marL="0" indent="0">
              <a:buNone/>
            </a:pPr>
            <a:r>
              <a:rPr lang="de-DE" dirty="0" smtClean="0"/>
              <a:t>Leistungsbezogene Schießspiele</a:t>
            </a:r>
          </a:p>
          <a:p>
            <a:pPr marL="0" indent="0">
              <a:buNone/>
            </a:pPr>
            <a:endParaRPr lang="de-DE" dirty="0"/>
          </a:p>
        </p:txBody>
      </p:sp>
    </p:spTree>
    <p:extLst>
      <p:ext uri="{BB962C8B-B14F-4D97-AF65-F5344CB8AC3E}">
        <p14:creationId xmlns:p14="http://schemas.microsoft.com/office/powerpoint/2010/main" val="3866630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766989"/>
          </a:xfrm>
        </p:spPr>
        <p:txBody>
          <a:bodyPr/>
          <a:lstStyle/>
          <a:p>
            <a:pPr algn="ctr"/>
            <a:r>
              <a:rPr lang="de-DE" b="1" dirty="0" smtClean="0"/>
              <a:t>Wettkampftraining</a:t>
            </a:r>
            <a:endParaRPr lang="de-DE" b="1" dirty="0"/>
          </a:p>
        </p:txBody>
      </p:sp>
      <p:sp>
        <p:nvSpPr>
          <p:cNvPr id="3" name="Inhaltsplatzhalter 2"/>
          <p:cNvSpPr>
            <a:spLocks noGrp="1"/>
          </p:cNvSpPr>
          <p:nvPr>
            <p:ph idx="1"/>
          </p:nvPr>
        </p:nvSpPr>
        <p:spPr>
          <a:xfrm>
            <a:off x="838200" y="1132113"/>
            <a:ext cx="10515600" cy="5434149"/>
          </a:xfrm>
        </p:spPr>
        <p:txBody>
          <a:bodyPr>
            <a:normAutofit/>
          </a:bodyPr>
          <a:lstStyle/>
          <a:p>
            <a:pPr marL="0" indent="0">
              <a:buNone/>
            </a:pPr>
            <a:r>
              <a:rPr lang="de-DE" dirty="0" smtClean="0"/>
              <a:t>Vorbereitung (Wettkampftaktik durchsprechen und Alternativen, wie 	gestaltest du deine Vorbereitungszeit und wann beginnt diese)</a:t>
            </a:r>
          </a:p>
          <a:p>
            <a:pPr marL="0" indent="0">
              <a:buNone/>
            </a:pPr>
            <a:r>
              <a:rPr lang="de-DE" dirty="0" smtClean="0"/>
              <a:t>Probeschießen (aktives Einschießen auf den Stand, wie viele Schuss)</a:t>
            </a:r>
          </a:p>
          <a:p>
            <a:pPr marL="0" indent="0">
              <a:buNone/>
            </a:pPr>
            <a:r>
              <a:rPr lang="de-DE" dirty="0" smtClean="0"/>
              <a:t>Startphasentraining (Probe + 1. Serie)</a:t>
            </a:r>
          </a:p>
          <a:p>
            <a:pPr marL="0" indent="0">
              <a:buNone/>
            </a:pPr>
            <a:r>
              <a:rPr lang="de-DE" dirty="0" smtClean="0"/>
              <a:t>Mittelteil-Training (nach bereits 25-30 Schuss auf Wettkampf schalten, 	im </a:t>
            </a:r>
            <a:r>
              <a:rPr lang="de-DE" dirty="0" smtClean="0"/>
              <a:t>Schießrhythmus </a:t>
            </a:r>
            <a:r>
              <a:rPr lang="de-DE" dirty="0" smtClean="0"/>
              <a:t>weiterschießen, Pausengestaltung)</a:t>
            </a:r>
          </a:p>
          <a:p>
            <a:pPr marL="0" indent="0">
              <a:buNone/>
            </a:pPr>
            <a:r>
              <a:rPr lang="de-DE" dirty="0" smtClean="0"/>
              <a:t>Endphasentraining (4 + 1 Schuss, die letzte Schuss entscheiden oft)</a:t>
            </a:r>
          </a:p>
          <a:p>
            <a:pPr marL="0" indent="0">
              <a:buNone/>
            </a:pPr>
            <a:r>
              <a:rPr lang="de-DE" dirty="0" smtClean="0"/>
              <a:t>„Liga-Schießen-Training (1-1 – „Mann gegen Mann“ direkter </a:t>
            </a:r>
            <a:r>
              <a:rPr lang="de-DE" dirty="0" err="1" smtClean="0"/>
              <a:t>Gegener</a:t>
            </a:r>
            <a:r>
              <a:rPr lang="de-DE" dirty="0" smtClean="0"/>
              <a:t>)	</a:t>
            </a:r>
          </a:p>
          <a:p>
            <a:pPr marL="0" indent="0">
              <a:buNone/>
            </a:pPr>
            <a:r>
              <a:rPr lang="de-DE" dirty="0" smtClean="0"/>
              <a:t>Kontrollwettkampf (mit Zeit und Kommandos)</a:t>
            </a:r>
          </a:p>
          <a:p>
            <a:pPr marL="0" indent="0">
              <a:buNone/>
            </a:pPr>
            <a:r>
              <a:rPr lang="de-DE" dirty="0"/>
              <a:t>Schießzeit ermitteln (wie lange </a:t>
            </a:r>
            <a:r>
              <a:rPr lang="de-DE" dirty="0" smtClean="0"/>
              <a:t>dauert die Startphase, </a:t>
            </a:r>
            <a:r>
              <a:rPr lang="de-DE" dirty="0"/>
              <a:t>Serien, </a:t>
            </a:r>
            <a:r>
              <a:rPr lang="de-DE" dirty="0" smtClean="0"/>
              <a:t>Pause…..)</a:t>
            </a:r>
          </a:p>
          <a:p>
            <a:pPr marL="0" indent="0">
              <a:buNone/>
            </a:pPr>
            <a:r>
              <a:rPr lang="de-DE" dirty="0" smtClean="0"/>
              <a:t>Finaltraining (mit Zeit und Kommandos)</a:t>
            </a:r>
            <a:endParaRPr lang="de-DE" dirty="0"/>
          </a:p>
        </p:txBody>
      </p:sp>
    </p:spTree>
    <p:extLst>
      <p:ext uri="{BB962C8B-B14F-4D97-AF65-F5344CB8AC3E}">
        <p14:creationId xmlns:p14="http://schemas.microsoft.com/office/powerpoint/2010/main" val="995167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923744"/>
          </a:xfrm>
        </p:spPr>
        <p:txBody>
          <a:bodyPr/>
          <a:lstStyle/>
          <a:p>
            <a:r>
              <a:rPr lang="de-DE" b="1" dirty="0" smtClean="0"/>
              <a:t>Leistungsbezogene Schießspiele - Beispiele</a:t>
            </a:r>
            <a:endParaRPr lang="de-DE" b="1" dirty="0"/>
          </a:p>
        </p:txBody>
      </p:sp>
      <p:sp>
        <p:nvSpPr>
          <p:cNvPr id="3" name="Inhaltsplatzhalter 2"/>
          <p:cNvSpPr>
            <a:spLocks noGrp="1"/>
          </p:cNvSpPr>
          <p:nvPr>
            <p:ph idx="1"/>
          </p:nvPr>
        </p:nvSpPr>
        <p:spPr>
          <a:xfrm>
            <a:off x="838200" y="1288870"/>
            <a:ext cx="10515600" cy="4888093"/>
          </a:xfrm>
        </p:spPr>
        <p:txBody>
          <a:bodyPr/>
          <a:lstStyle/>
          <a:p>
            <a:pPr marL="0" indent="0">
              <a:buNone/>
            </a:pPr>
            <a:r>
              <a:rPr lang="de-DE" dirty="0" smtClean="0"/>
              <a:t>Fuchsjagd </a:t>
            </a:r>
          </a:p>
          <a:p>
            <a:pPr marL="0" indent="0">
              <a:buNone/>
            </a:pPr>
            <a:r>
              <a:rPr lang="de-DE" dirty="0" smtClean="0"/>
              <a:t>Mensch ärger dich nicht</a:t>
            </a:r>
          </a:p>
          <a:p>
            <a:pPr marL="0" indent="0">
              <a:buNone/>
            </a:pPr>
            <a:r>
              <a:rPr lang="de-DE" dirty="0" smtClean="0"/>
              <a:t>………</a:t>
            </a:r>
          </a:p>
          <a:p>
            <a:pPr marL="0" indent="0">
              <a:buNone/>
            </a:pPr>
            <a:r>
              <a:rPr lang="de-DE" dirty="0" smtClean="0"/>
              <a:t>………</a:t>
            </a:r>
          </a:p>
          <a:p>
            <a:pPr marL="0" indent="0">
              <a:buNone/>
            </a:pPr>
            <a:r>
              <a:rPr lang="de-DE" dirty="0" smtClean="0"/>
              <a:t>………</a:t>
            </a:r>
            <a:endParaRPr lang="de-DE" dirty="0"/>
          </a:p>
        </p:txBody>
      </p:sp>
    </p:spTree>
    <p:extLst>
      <p:ext uri="{BB962C8B-B14F-4D97-AF65-F5344CB8AC3E}">
        <p14:creationId xmlns:p14="http://schemas.microsoft.com/office/powerpoint/2010/main" val="1013505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713703" y="176981"/>
            <a:ext cx="9124335" cy="1369211"/>
          </a:xfrm>
        </p:spPr>
        <p:txBody>
          <a:bodyPr>
            <a:normAutofit/>
          </a:bodyPr>
          <a:lstStyle/>
          <a:p>
            <a:pPr algn="l"/>
            <a:r>
              <a:rPr lang="de-DE" b="1" dirty="0" smtClean="0"/>
              <a:t>Trainingsmöglichkeiten</a:t>
            </a:r>
            <a:r>
              <a:rPr lang="de-DE" dirty="0" smtClean="0"/>
              <a:t>                                 </a:t>
            </a:r>
            <a:r>
              <a:rPr lang="de-DE" sz="2700" b="1" dirty="0" smtClean="0"/>
              <a:t>ohne viel Kostenaufwand – dafür mit ganz viel Spaß</a:t>
            </a:r>
            <a:endParaRPr lang="de-DE" sz="2700" b="1" dirty="0"/>
          </a:p>
        </p:txBody>
      </p:sp>
      <p:sp>
        <p:nvSpPr>
          <p:cNvPr id="3" name="Untertitel 2"/>
          <p:cNvSpPr>
            <a:spLocks noGrp="1"/>
          </p:cNvSpPr>
          <p:nvPr>
            <p:ph type="subTitle" idx="1"/>
          </p:nvPr>
        </p:nvSpPr>
        <p:spPr>
          <a:xfrm>
            <a:off x="541055" y="1546193"/>
            <a:ext cx="11190514" cy="5080749"/>
          </a:xfrm>
        </p:spPr>
        <p:txBody>
          <a:bodyPr>
            <a:normAutofit lnSpcReduction="10000"/>
          </a:bodyPr>
          <a:lstStyle/>
          <a:p>
            <a:pPr algn="l"/>
            <a:r>
              <a:rPr lang="de-DE" b="1" dirty="0" smtClean="0"/>
              <a:t>Ausdauer:  </a:t>
            </a:r>
            <a:r>
              <a:rPr lang="de-DE" dirty="0" smtClean="0"/>
              <a:t>laufen, joggen, walken – zügig beschwingt gehen, Radeln, schwimmen, 		       Seilspringen, auf der Stelle laufen – springen,.....</a:t>
            </a:r>
          </a:p>
          <a:p>
            <a:pPr algn="l"/>
            <a:r>
              <a:rPr lang="de-DE" dirty="0"/>
              <a:t>	</a:t>
            </a:r>
            <a:r>
              <a:rPr lang="de-DE" dirty="0" smtClean="0"/>
              <a:t>       (Wir sollten alle in der Lage sein, eine Aufgabe für die Dauer von 60-90</a:t>
            </a:r>
            <a:br>
              <a:rPr lang="de-DE" dirty="0" smtClean="0"/>
            </a:br>
            <a:r>
              <a:rPr lang="de-DE" dirty="0" smtClean="0"/>
              <a:t>	         Minuten eine Ausdauer-Aufgabe durchzuhalten, physisch + psychisch)</a:t>
            </a:r>
            <a:endParaRPr lang="de-DE" dirty="0"/>
          </a:p>
          <a:p>
            <a:pPr algn="l"/>
            <a:r>
              <a:rPr lang="de-DE" b="1" dirty="0" smtClean="0"/>
              <a:t>Reaktion: </a:t>
            </a:r>
            <a:r>
              <a:rPr lang="de-DE" dirty="0" smtClean="0"/>
              <a:t>Muster und Farben schnellstmöglich erkennen und bestimmen, verschiedene</a:t>
            </a:r>
            <a:br>
              <a:rPr lang="de-DE" dirty="0" smtClean="0"/>
            </a:br>
            <a:r>
              <a:rPr lang="de-DE" dirty="0" smtClean="0"/>
              <a:t>	     Apps </a:t>
            </a:r>
            <a:r>
              <a:rPr lang="de-DE" dirty="0" err="1" smtClean="0"/>
              <a:t>handy</a:t>
            </a:r>
            <a:r>
              <a:rPr lang="de-DE" dirty="0" smtClean="0"/>
              <a:t> (überall durchführbar), jonglieren – macht auch sofort gute Laune</a:t>
            </a:r>
          </a:p>
          <a:p>
            <a:pPr algn="l"/>
            <a:r>
              <a:rPr lang="de-DE" b="1" dirty="0" smtClean="0"/>
              <a:t>Mentale Stärke: </a:t>
            </a:r>
            <a:r>
              <a:rPr lang="de-DE" dirty="0" smtClean="0"/>
              <a:t>Der </a:t>
            </a:r>
            <a:r>
              <a:rPr lang="de-DE" dirty="0"/>
              <a:t>eigenen Fantasie bewusst werden, alles was ich mir vorstellen kann</a:t>
            </a:r>
            <a:r>
              <a:rPr lang="de-DE" dirty="0" smtClean="0"/>
              <a:t>,</a:t>
            </a:r>
            <a:br>
              <a:rPr lang="de-DE" dirty="0" smtClean="0"/>
            </a:br>
            <a:r>
              <a:rPr lang="de-DE" dirty="0" smtClean="0"/>
              <a:t>                  kann </a:t>
            </a:r>
            <a:r>
              <a:rPr lang="de-DE" dirty="0"/>
              <a:t>ich auch machen, zumindest erlernen, so ist es auch mit </a:t>
            </a:r>
            <a:r>
              <a:rPr lang="de-DE" dirty="0" smtClean="0"/>
              <a:t>der                 	 	     Vorstellungskraft</a:t>
            </a:r>
            <a:r>
              <a:rPr lang="de-DE" dirty="0"/>
              <a:t>, das kann und muss geübt werden, wenn ich </a:t>
            </a:r>
            <a:r>
              <a:rPr lang="de-DE" dirty="0" smtClean="0"/>
              <a:t>mir meinen 	  	     guten </a:t>
            </a:r>
            <a:r>
              <a:rPr lang="de-DE" dirty="0"/>
              <a:t>Schuss vorstellen kann, dann kann ich ihn auch </a:t>
            </a:r>
            <a:r>
              <a:rPr lang="de-DE" dirty="0" smtClean="0"/>
              <a:t>schießen</a:t>
            </a:r>
            <a:r>
              <a:rPr lang="de-DE" dirty="0"/>
              <a:t>…. </a:t>
            </a:r>
            <a:r>
              <a:rPr lang="de-DE" dirty="0" smtClean="0">
                <a:sym typeface="Wingdings" panose="05000000000000000000" pitchFamily="2" charset="2"/>
              </a:rPr>
              <a:t></a:t>
            </a:r>
            <a:br>
              <a:rPr lang="de-DE" dirty="0" smtClean="0">
                <a:sym typeface="Wingdings" panose="05000000000000000000" pitchFamily="2" charset="2"/>
              </a:rPr>
            </a:br>
            <a:r>
              <a:rPr lang="de-DE" dirty="0" smtClean="0">
                <a:sym typeface="Wingdings" panose="05000000000000000000" pitchFamily="2" charset="2"/>
              </a:rPr>
              <a:t>Bewusst das Wort perfekt nicht verwenden, Perfektionismus behindert nur, nie wirst du</a:t>
            </a:r>
            <a:br>
              <a:rPr lang="de-DE" dirty="0" smtClean="0">
                <a:sym typeface="Wingdings" panose="05000000000000000000" pitchFamily="2" charset="2"/>
              </a:rPr>
            </a:br>
            <a:r>
              <a:rPr lang="de-DE" dirty="0" smtClean="0">
                <a:sym typeface="Wingdings" panose="05000000000000000000" pitchFamily="2" charset="2"/>
              </a:rPr>
              <a:t>perfekt sein, irgendetwas kannst du immer verbessern, (sehr) gut reicht völlig.</a:t>
            </a:r>
          </a:p>
          <a:p>
            <a:pPr algn="l"/>
            <a:r>
              <a:rPr lang="de-DE" dirty="0" smtClean="0">
                <a:sym typeface="Wingdings" panose="05000000000000000000" pitchFamily="2" charset="2"/>
              </a:rPr>
              <a:t>Wichtig ist, die Gedanken müssen positiv und zuversichtlich gelenkt werden, aus Gedanken entwickeln sich Gefühle und diese beeinflussen unser Handeln und die</a:t>
            </a:r>
            <a:br>
              <a:rPr lang="de-DE" dirty="0" smtClean="0">
                <a:sym typeface="Wingdings" panose="05000000000000000000" pitchFamily="2" charset="2"/>
              </a:rPr>
            </a:br>
            <a:r>
              <a:rPr lang="de-DE" dirty="0" smtClean="0">
                <a:sym typeface="Wingdings" panose="05000000000000000000" pitchFamily="2" charset="2"/>
              </a:rPr>
              <a:t>Einstellung wie wir Handeln entscheidet das Ergebnis!</a:t>
            </a:r>
            <a:endParaRPr lang="de-DE" dirty="0"/>
          </a:p>
          <a:p>
            <a:pPr algn="l"/>
            <a:endParaRPr lang="de-DE" b="1" dirty="0" smtClean="0"/>
          </a:p>
          <a:p>
            <a:pPr algn="l"/>
            <a:endParaRPr lang="de-DE" dirty="0"/>
          </a:p>
          <a:p>
            <a:pPr algn="l"/>
            <a:endParaRPr lang="de-DE" dirty="0"/>
          </a:p>
        </p:txBody>
      </p:sp>
      <p:pic>
        <p:nvPicPr>
          <p:cNvPr id="4" name="Grafik 3"/>
          <p:cNvPicPr>
            <a:picLocks noChangeAspect="1"/>
          </p:cNvPicPr>
          <p:nvPr/>
        </p:nvPicPr>
        <p:blipFill>
          <a:blip r:embed="rId2"/>
          <a:stretch>
            <a:fillRect/>
          </a:stretch>
        </p:blipFill>
        <p:spPr>
          <a:xfrm>
            <a:off x="9884124" y="192148"/>
            <a:ext cx="1687688" cy="1169552"/>
          </a:xfrm>
          <a:prstGeom prst="rect">
            <a:avLst/>
          </a:prstGeom>
        </p:spPr>
      </p:pic>
      <p:sp>
        <p:nvSpPr>
          <p:cNvPr id="5" name="Textfeld 4"/>
          <p:cNvSpPr txBox="1"/>
          <p:nvPr/>
        </p:nvSpPr>
        <p:spPr>
          <a:xfrm>
            <a:off x="294968" y="192148"/>
            <a:ext cx="2483066" cy="1169551"/>
          </a:xfrm>
          <a:prstGeom prst="rect">
            <a:avLst/>
          </a:prstGeom>
          <a:noFill/>
          <a:ln>
            <a:solidFill>
              <a:srgbClr val="FFC000"/>
            </a:solidFill>
          </a:ln>
        </p:spPr>
        <p:txBody>
          <a:bodyPr wrap="square" rtlCol="0">
            <a:spAutoFit/>
          </a:bodyPr>
          <a:lstStyle/>
          <a:p>
            <a:r>
              <a:rPr lang="de-DE" sz="1400" b="1" dirty="0" smtClean="0">
                <a:solidFill>
                  <a:srgbClr val="FFC000"/>
                </a:solidFill>
              </a:rPr>
              <a:t>Talent</a:t>
            </a:r>
            <a:r>
              <a:rPr lang="de-DE" sz="1400" dirty="0" smtClean="0">
                <a:solidFill>
                  <a:srgbClr val="FFC000"/>
                </a:solidFill>
              </a:rPr>
              <a:t> bestimmt was du kannst</a:t>
            </a:r>
            <a:br>
              <a:rPr lang="de-DE" sz="1400" dirty="0" smtClean="0">
                <a:solidFill>
                  <a:srgbClr val="FFC000"/>
                </a:solidFill>
              </a:rPr>
            </a:br>
            <a:r>
              <a:rPr lang="de-DE" sz="1400" b="1" dirty="0" smtClean="0">
                <a:solidFill>
                  <a:srgbClr val="FFC000"/>
                </a:solidFill>
              </a:rPr>
              <a:t>Motivation</a:t>
            </a:r>
            <a:r>
              <a:rPr lang="de-DE" sz="1400" dirty="0" smtClean="0">
                <a:solidFill>
                  <a:srgbClr val="FFC000"/>
                </a:solidFill>
              </a:rPr>
              <a:t> bestimmt was du</a:t>
            </a:r>
            <a:br>
              <a:rPr lang="de-DE" sz="1400" dirty="0" smtClean="0">
                <a:solidFill>
                  <a:srgbClr val="FFC000"/>
                </a:solidFill>
              </a:rPr>
            </a:br>
            <a:r>
              <a:rPr lang="de-DE" sz="1400" dirty="0" smtClean="0">
                <a:solidFill>
                  <a:srgbClr val="FFC000"/>
                </a:solidFill>
              </a:rPr>
              <a:t>                      tust</a:t>
            </a:r>
          </a:p>
          <a:p>
            <a:r>
              <a:rPr lang="de-DE" sz="1400" b="1" dirty="0" smtClean="0">
                <a:solidFill>
                  <a:srgbClr val="FFC000"/>
                </a:solidFill>
              </a:rPr>
              <a:t>Einstellung</a:t>
            </a:r>
            <a:r>
              <a:rPr lang="de-DE" sz="1400" dirty="0" smtClean="0">
                <a:solidFill>
                  <a:srgbClr val="FFC000"/>
                </a:solidFill>
              </a:rPr>
              <a:t> bestimmt wie gut</a:t>
            </a:r>
            <a:br>
              <a:rPr lang="de-DE" sz="1400" dirty="0" smtClean="0">
                <a:solidFill>
                  <a:srgbClr val="FFC000"/>
                </a:solidFill>
              </a:rPr>
            </a:br>
            <a:r>
              <a:rPr lang="de-DE" sz="1400" dirty="0" smtClean="0">
                <a:solidFill>
                  <a:srgbClr val="FFC000"/>
                </a:solidFill>
              </a:rPr>
              <a:t>                     du es tust</a:t>
            </a:r>
            <a:endParaRPr lang="de-DE" sz="1400" dirty="0">
              <a:solidFill>
                <a:srgbClr val="FFC000"/>
              </a:solidFill>
            </a:endParaRPr>
          </a:p>
        </p:txBody>
      </p:sp>
    </p:spTree>
    <p:extLst>
      <p:ext uri="{BB962C8B-B14F-4D97-AF65-F5344CB8AC3E}">
        <p14:creationId xmlns:p14="http://schemas.microsoft.com/office/powerpoint/2010/main" val="2795611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19432" y="285135"/>
            <a:ext cx="10048568" cy="1297859"/>
          </a:xfrm>
        </p:spPr>
        <p:txBody>
          <a:bodyPr/>
          <a:lstStyle/>
          <a:p>
            <a:pPr algn="l"/>
            <a:r>
              <a:rPr lang="de-DE" b="1" dirty="0" smtClean="0"/>
              <a:t>Material </a:t>
            </a:r>
            <a:r>
              <a:rPr lang="de-DE" sz="2400" dirty="0" smtClean="0"/>
              <a:t>ich packe meine Schießtasche und nehme mit…..</a:t>
            </a:r>
            <a:endParaRPr lang="de-DE" dirty="0"/>
          </a:p>
        </p:txBody>
      </p:sp>
      <p:sp>
        <p:nvSpPr>
          <p:cNvPr id="3" name="Untertitel 2"/>
          <p:cNvSpPr>
            <a:spLocks noGrp="1"/>
          </p:cNvSpPr>
          <p:nvPr>
            <p:ph type="subTitle" idx="1"/>
          </p:nvPr>
        </p:nvSpPr>
        <p:spPr>
          <a:xfrm>
            <a:off x="550605" y="1465006"/>
            <a:ext cx="11149781" cy="5034117"/>
          </a:xfrm>
        </p:spPr>
        <p:txBody>
          <a:bodyPr/>
          <a:lstStyle/>
          <a:p>
            <a:pPr algn="l"/>
            <a:r>
              <a:rPr lang="de-DE" b="1" dirty="0" smtClean="0"/>
              <a:t>Pistole</a:t>
            </a:r>
            <a:r>
              <a:rPr lang="de-DE" dirty="0" smtClean="0"/>
              <a:t> incl. </a:t>
            </a:r>
            <a:r>
              <a:rPr lang="de-DE" b="1" dirty="0" smtClean="0"/>
              <a:t>Beschreibung</a:t>
            </a:r>
            <a:r>
              <a:rPr lang="de-DE" dirty="0" smtClean="0"/>
              <a:t>, passende </a:t>
            </a:r>
            <a:r>
              <a:rPr lang="de-DE" b="1" dirty="0" smtClean="0"/>
              <a:t>Munition</a:t>
            </a:r>
            <a:r>
              <a:rPr lang="de-DE" dirty="0" smtClean="0"/>
              <a:t> und </a:t>
            </a:r>
            <a:r>
              <a:rPr lang="de-DE" b="1" dirty="0" smtClean="0"/>
              <a:t>LP-Kartusche </a:t>
            </a:r>
            <a:r>
              <a:rPr lang="de-DE" dirty="0" smtClean="0"/>
              <a:t>(Ablaufdatum!)</a:t>
            </a:r>
          </a:p>
          <a:p>
            <a:pPr algn="l"/>
            <a:r>
              <a:rPr lang="de-DE" b="1" dirty="0" smtClean="0"/>
              <a:t>Werkzeug</a:t>
            </a:r>
            <a:r>
              <a:rPr lang="de-DE" dirty="0" smtClean="0"/>
              <a:t>, Schraubendreher, Inbus, …… für Einstellung Griff, Abzugsgewicht, Visier,….</a:t>
            </a:r>
          </a:p>
          <a:p>
            <a:pPr algn="l"/>
            <a:r>
              <a:rPr lang="de-DE" dirty="0" smtClean="0"/>
              <a:t>Rote </a:t>
            </a:r>
            <a:r>
              <a:rPr lang="de-DE" b="1" dirty="0" smtClean="0"/>
              <a:t>Sicherheitsschnur</a:t>
            </a:r>
            <a:r>
              <a:rPr lang="de-DE" dirty="0" smtClean="0"/>
              <a:t>, </a:t>
            </a:r>
            <a:r>
              <a:rPr lang="de-DE" b="1" dirty="0" smtClean="0"/>
              <a:t>Uhr</a:t>
            </a:r>
            <a:r>
              <a:rPr lang="de-DE" dirty="0" smtClean="0"/>
              <a:t> (Stoppuhr)</a:t>
            </a:r>
            <a:endParaRPr lang="de-DE" dirty="0"/>
          </a:p>
          <a:p>
            <a:pPr algn="l"/>
            <a:r>
              <a:rPr lang="de-DE" b="1" dirty="0" smtClean="0"/>
              <a:t>Schuhe</a:t>
            </a:r>
            <a:r>
              <a:rPr lang="de-DE" dirty="0" smtClean="0"/>
              <a:t> mit </a:t>
            </a:r>
            <a:r>
              <a:rPr lang="de-DE" b="1" dirty="0" smtClean="0"/>
              <a:t>fester, flacher Sohle, rutschfest</a:t>
            </a:r>
            <a:r>
              <a:rPr lang="de-DE" dirty="0" smtClean="0"/>
              <a:t>! </a:t>
            </a:r>
          </a:p>
          <a:p>
            <a:pPr algn="l"/>
            <a:r>
              <a:rPr lang="de-DE" b="1" dirty="0" smtClean="0"/>
              <a:t>Kleidung</a:t>
            </a:r>
            <a:r>
              <a:rPr lang="de-DE" dirty="0" smtClean="0"/>
              <a:t> – Sporthose (immer die gleiche), Jacke</a:t>
            </a:r>
          </a:p>
          <a:p>
            <a:pPr algn="l"/>
            <a:r>
              <a:rPr lang="de-DE" b="1" dirty="0" smtClean="0"/>
              <a:t>Augenabdeckung, Stirnband, Schießbrille, Gehörschutz, Ohrstöpsel</a:t>
            </a:r>
          </a:p>
          <a:p>
            <a:pPr algn="l"/>
            <a:r>
              <a:rPr lang="de-DE" dirty="0" smtClean="0"/>
              <a:t>Kleines</a:t>
            </a:r>
            <a:r>
              <a:rPr lang="de-DE" b="1" dirty="0" smtClean="0"/>
              <a:t> Handtuch</a:t>
            </a:r>
            <a:r>
              <a:rPr lang="de-DE" dirty="0" smtClean="0"/>
              <a:t> (Scheiß, Hände) evtl. </a:t>
            </a:r>
            <a:r>
              <a:rPr lang="de-DE" b="1" dirty="0" smtClean="0"/>
              <a:t>Unterlage </a:t>
            </a:r>
            <a:r>
              <a:rPr lang="de-DE" dirty="0" smtClean="0"/>
              <a:t>für Schießstand,</a:t>
            </a:r>
          </a:p>
          <a:p>
            <a:pPr algn="l"/>
            <a:r>
              <a:rPr lang="de-DE" b="1" dirty="0" smtClean="0"/>
              <a:t>Trinkflasche, Schießbuch, </a:t>
            </a:r>
            <a:r>
              <a:rPr lang="de-DE" dirty="0" smtClean="0"/>
              <a:t>Schreibzeug für Notizen</a:t>
            </a:r>
            <a:endParaRPr lang="de-DE" b="1" dirty="0" smtClean="0"/>
          </a:p>
          <a:p>
            <a:pPr algn="l"/>
            <a:endParaRPr lang="de-DE" dirty="0"/>
          </a:p>
        </p:txBody>
      </p:sp>
    </p:spTree>
    <p:extLst>
      <p:ext uri="{BB962C8B-B14F-4D97-AF65-F5344CB8AC3E}">
        <p14:creationId xmlns:p14="http://schemas.microsoft.com/office/powerpoint/2010/main" val="470220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81781" y="365125"/>
            <a:ext cx="10872019" cy="942565"/>
          </a:xfrm>
        </p:spPr>
        <p:txBody>
          <a:bodyPr/>
          <a:lstStyle/>
          <a:p>
            <a:r>
              <a:rPr lang="de-DE" b="1" dirty="0" smtClean="0"/>
              <a:t>Allgemeine Trainingsbedingungen</a:t>
            </a:r>
            <a:endParaRPr lang="de-DE" b="1" dirty="0"/>
          </a:p>
        </p:txBody>
      </p:sp>
      <p:sp>
        <p:nvSpPr>
          <p:cNvPr id="3" name="Inhaltsplatzhalter 2"/>
          <p:cNvSpPr>
            <a:spLocks noGrp="1"/>
          </p:cNvSpPr>
          <p:nvPr>
            <p:ph idx="1"/>
          </p:nvPr>
        </p:nvSpPr>
        <p:spPr>
          <a:xfrm>
            <a:off x="481781" y="1120877"/>
            <a:ext cx="11257935" cy="5056086"/>
          </a:xfrm>
        </p:spPr>
        <p:txBody>
          <a:bodyPr/>
          <a:lstStyle/>
          <a:p>
            <a:pPr marL="0" indent="0">
              <a:buNone/>
            </a:pPr>
            <a:r>
              <a:rPr lang="de-DE" b="1" dirty="0" smtClean="0"/>
              <a:t>Wichtig: </a:t>
            </a:r>
            <a:r>
              <a:rPr lang="de-DE" dirty="0" smtClean="0"/>
              <a:t>solange die Haltekraft, Halteruhe und Anschlagsstabilität nicht</a:t>
            </a:r>
          </a:p>
          <a:p>
            <a:pPr marL="0" indent="0">
              <a:buNone/>
            </a:pPr>
            <a:r>
              <a:rPr lang="de-DE" dirty="0"/>
              <a:t>	</a:t>
            </a:r>
            <a:r>
              <a:rPr lang="de-DE" dirty="0" smtClean="0"/>
              <a:t>     ausreichend vorhanden ist, ist es schwierig die Technikelemente</a:t>
            </a:r>
          </a:p>
          <a:p>
            <a:pPr marL="0" indent="0">
              <a:buNone/>
            </a:pPr>
            <a:r>
              <a:rPr lang="de-DE" dirty="0"/>
              <a:t> </a:t>
            </a:r>
            <a:r>
              <a:rPr lang="de-DE" dirty="0" smtClean="0"/>
              <a:t>               Zielen (Nachzielen) und Auslösen zu trainieren, deshalb ist es </a:t>
            </a:r>
          </a:p>
          <a:p>
            <a:pPr marL="0" indent="0">
              <a:buNone/>
            </a:pPr>
            <a:r>
              <a:rPr lang="de-DE" dirty="0"/>
              <a:t> </a:t>
            </a:r>
            <a:r>
              <a:rPr lang="de-DE" dirty="0" smtClean="0"/>
              <a:t>               zwingend notwendig die spezielle Kondition, Stabilität und </a:t>
            </a:r>
          </a:p>
          <a:p>
            <a:pPr marL="0" indent="0">
              <a:buNone/>
            </a:pPr>
            <a:r>
              <a:rPr lang="de-DE" dirty="0"/>
              <a:t>	</a:t>
            </a:r>
            <a:r>
              <a:rPr lang="de-DE" dirty="0" smtClean="0"/>
              <a:t>     Gleichgewicht zu trainieren.</a:t>
            </a:r>
          </a:p>
          <a:p>
            <a:pPr marL="0" indent="0">
              <a:buNone/>
            </a:pPr>
            <a:endParaRPr lang="de-DE" dirty="0"/>
          </a:p>
          <a:p>
            <a:pPr marL="0" indent="0">
              <a:buNone/>
            </a:pPr>
            <a:r>
              <a:rPr lang="de-DE" dirty="0" smtClean="0"/>
              <a:t>Außerdem ist es wichtig, ein hohes Maß an Gewissenhaftigkeit, Zielstrebigkeit, Mut, Reaktion, und die Bereitschaft zur Ausdauer zu entwickeln.</a:t>
            </a:r>
          </a:p>
          <a:p>
            <a:pPr marL="0" indent="0">
              <a:buNone/>
            </a:pPr>
            <a:endParaRPr lang="de-DE" dirty="0"/>
          </a:p>
        </p:txBody>
      </p:sp>
    </p:spTree>
    <p:extLst>
      <p:ext uri="{BB962C8B-B14F-4D97-AF65-F5344CB8AC3E}">
        <p14:creationId xmlns:p14="http://schemas.microsoft.com/office/powerpoint/2010/main" val="3566498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952398"/>
          </a:xfrm>
        </p:spPr>
        <p:txBody>
          <a:bodyPr/>
          <a:lstStyle/>
          <a:p>
            <a:pPr algn="ctr"/>
            <a:r>
              <a:rPr lang="de-DE" b="1" dirty="0" smtClean="0"/>
              <a:t>Haltetraining (HT)</a:t>
            </a:r>
            <a:endParaRPr lang="de-DE" b="1" dirty="0"/>
          </a:p>
        </p:txBody>
      </p:sp>
      <p:sp>
        <p:nvSpPr>
          <p:cNvPr id="3" name="Inhaltsplatzhalter 2"/>
          <p:cNvSpPr>
            <a:spLocks noGrp="1"/>
          </p:cNvSpPr>
          <p:nvPr>
            <p:ph idx="1"/>
          </p:nvPr>
        </p:nvSpPr>
        <p:spPr>
          <a:xfrm>
            <a:off x="393291" y="1199535"/>
            <a:ext cx="11316928" cy="5309420"/>
          </a:xfrm>
        </p:spPr>
        <p:txBody>
          <a:bodyPr>
            <a:normAutofit fontScale="92500" lnSpcReduction="10000"/>
          </a:bodyPr>
          <a:lstStyle/>
          <a:p>
            <a:r>
              <a:rPr lang="de-DE" b="1" dirty="0" smtClean="0"/>
              <a:t>Definition</a:t>
            </a:r>
            <a:r>
              <a:rPr lang="de-DE" dirty="0" smtClean="0"/>
              <a:t>: Kraftausdauer - wie lange kann ich eine bestimmte gleichbleibende 					   Kraft halten</a:t>
            </a:r>
          </a:p>
          <a:p>
            <a:pPr marL="0" indent="0">
              <a:buNone/>
            </a:pPr>
            <a:r>
              <a:rPr lang="de-DE" dirty="0" err="1" smtClean="0"/>
              <a:t>Handruhe</a:t>
            </a:r>
            <a:r>
              <a:rPr lang="de-DE" dirty="0" smtClean="0"/>
              <a:t>, Haltekraft, Stabilität in Schulter, Schultergürtel, Arm, Handgelenk</a:t>
            </a:r>
          </a:p>
          <a:p>
            <a:pPr marL="0" indent="0">
              <a:buNone/>
            </a:pPr>
            <a:r>
              <a:rPr lang="de-DE" dirty="0" smtClean="0"/>
              <a:t>(um Wirkung zu erzeugen, 2 -3 x die Woche, mind. 2 Monate und beibehalten )</a:t>
            </a:r>
          </a:p>
          <a:p>
            <a:pPr marL="0" indent="0">
              <a:buNone/>
            </a:pPr>
            <a:endParaRPr lang="de-DE" dirty="0"/>
          </a:p>
          <a:p>
            <a:pPr marL="0" indent="0">
              <a:buNone/>
            </a:pPr>
            <a:r>
              <a:rPr lang="de-DE" dirty="0" smtClean="0"/>
              <a:t>Pistole, Hantel, Gewichte, Wasserflasche, Terraband, ….</a:t>
            </a:r>
          </a:p>
          <a:p>
            <a:pPr marL="0" indent="0">
              <a:buNone/>
            </a:pPr>
            <a:endParaRPr lang="de-DE" dirty="0"/>
          </a:p>
          <a:p>
            <a:pPr marL="0" indent="0">
              <a:buNone/>
            </a:pPr>
            <a:r>
              <a:rPr lang="de-DE" dirty="0" smtClean="0"/>
              <a:t>Das Ziel soll es sein, insgesamt mind. 1 Stunde lang, abwechselnd rechts und links, die Pistole möglichst ruhig, jeweils 1 Minute im Anschlag zu halten.</a:t>
            </a:r>
          </a:p>
          <a:p>
            <a:pPr marL="0" indent="0">
              <a:buNone/>
            </a:pPr>
            <a:r>
              <a:rPr lang="de-DE" dirty="0" smtClean="0"/>
              <a:t>(Bei Schüler und Jugendlichen 20 – 30 Minuten, 20 – 30 Sekunden halten)</a:t>
            </a:r>
          </a:p>
          <a:p>
            <a:pPr marL="0" indent="0">
              <a:buNone/>
            </a:pPr>
            <a:r>
              <a:rPr lang="de-DE" b="1" dirty="0" smtClean="0"/>
              <a:t>Wichtig: </a:t>
            </a:r>
            <a:r>
              <a:rPr lang="de-DE" dirty="0" smtClean="0"/>
              <a:t>Haltetraining immer abwechseln rechts und links durchzuführen,</a:t>
            </a:r>
            <a:br>
              <a:rPr lang="de-DE" dirty="0" smtClean="0"/>
            </a:br>
            <a:r>
              <a:rPr lang="de-DE" dirty="0" smtClean="0"/>
              <a:t>                um einer einseitigen Belastung vorzubeugen.</a:t>
            </a:r>
          </a:p>
          <a:p>
            <a:pPr marL="0" indent="0">
              <a:buNone/>
            </a:pPr>
            <a:endParaRPr lang="de-DE" dirty="0"/>
          </a:p>
        </p:txBody>
      </p:sp>
    </p:spTree>
    <p:extLst>
      <p:ext uri="{BB962C8B-B14F-4D97-AF65-F5344CB8AC3E}">
        <p14:creationId xmlns:p14="http://schemas.microsoft.com/office/powerpoint/2010/main" val="2014633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814746"/>
          </a:xfrm>
        </p:spPr>
        <p:txBody>
          <a:bodyPr/>
          <a:lstStyle/>
          <a:p>
            <a:r>
              <a:rPr lang="de-DE" dirty="0" smtClean="0"/>
              <a:t>Haltetraining verschiedene Variationen</a:t>
            </a:r>
            <a:endParaRPr lang="de-DE" dirty="0"/>
          </a:p>
        </p:txBody>
      </p:sp>
      <p:sp>
        <p:nvSpPr>
          <p:cNvPr id="3" name="Inhaltsplatzhalter 2"/>
          <p:cNvSpPr>
            <a:spLocks noGrp="1"/>
          </p:cNvSpPr>
          <p:nvPr>
            <p:ph idx="1"/>
          </p:nvPr>
        </p:nvSpPr>
        <p:spPr>
          <a:xfrm>
            <a:off x="934065" y="1002890"/>
            <a:ext cx="10734368" cy="5437239"/>
          </a:xfrm>
        </p:spPr>
        <p:txBody>
          <a:bodyPr>
            <a:normAutofit fontScale="92500" lnSpcReduction="20000"/>
          </a:bodyPr>
          <a:lstStyle/>
          <a:p>
            <a:pPr marL="0" indent="0">
              <a:buNone/>
            </a:pPr>
            <a:r>
              <a:rPr lang="de-DE" b="1" dirty="0"/>
              <a:t>r</a:t>
            </a:r>
            <a:r>
              <a:rPr lang="de-DE" b="1" dirty="0" smtClean="0"/>
              <a:t>eines Haltetraining </a:t>
            </a:r>
            <a:r>
              <a:rPr lang="de-DE" dirty="0" smtClean="0"/>
              <a:t>– Im Anschlag die Pistole, Gewicht, Wasserflasche…</a:t>
            </a:r>
          </a:p>
          <a:p>
            <a:pPr marL="0" indent="0">
              <a:buNone/>
            </a:pPr>
            <a:r>
              <a:rPr lang="de-DE" dirty="0" smtClean="0"/>
              <a:t>	abwechseln mit gestrecktem Arm, möglichst ruhig halten</a:t>
            </a:r>
          </a:p>
          <a:p>
            <a:pPr marL="0" indent="0">
              <a:buNone/>
            </a:pPr>
            <a:r>
              <a:rPr lang="de-DE" dirty="0"/>
              <a:t>	</a:t>
            </a:r>
            <a:r>
              <a:rPr lang="de-DE" dirty="0" smtClean="0"/>
              <a:t>(kann fast immer und überall durchgeführt werden)</a:t>
            </a:r>
          </a:p>
          <a:p>
            <a:pPr marL="0" indent="0">
              <a:buNone/>
            </a:pPr>
            <a:endParaRPr lang="de-DE" dirty="0"/>
          </a:p>
          <a:p>
            <a:pPr marL="0" indent="0">
              <a:buNone/>
            </a:pPr>
            <a:r>
              <a:rPr lang="de-DE" b="1" dirty="0" smtClean="0"/>
              <a:t>Spezielles Haltetraining </a:t>
            </a:r>
            <a:r>
              <a:rPr lang="de-DE" dirty="0" smtClean="0"/>
              <a:t>– in voller Schießmontur, ein Ziel an der Wand,</a:t>
            </a:r>
          </a:p>
          <a:p>
            <a:pPr marL="0" indent="0">
              <a:buNone/>
            </a:pPr>
            <a:r>
              <a:rPr lang="de-DE" dirty="0" smtClean="0"/>
              <a:t>z.B. Punkt mit dem Korn fixieren und immer wieder diesen zu halten</a:t>
            </a:r>
          </a:p>
          <a:p>
            <a:pPr marL="0" indent="0">
              <a:buNone/>
            </a:pPr>
            <a:r>
              <a:rPr lang="de-DE" dirty="0" smtClean="0"/>
              <a:t>z.B. Linien (Schlangen, Wellen, Kreise, Ecken, stehende + liegende Acht, der</a:t>
            </a:r>
          </a:p>
          <a:p>
            <a:pPr marL="0" indent="0">
              <a:buNone/>
            </a:pPr>
            <a:r>
              <a:rPr lang="de-DE" dirty="0" smtClean="0"/>
              <a:t>        Fantasie sind keine Grenzen gesetzt) möglichst langsam und genau nach</a:t>
            </a:r>
          </a:p>
          <a:p>
            <a:pPr marL="0" indent="0">
              <a:buNone/>
            </a:pPr>
            <a:r>
              <a:rPr lang="de-DE" dirty="0"/>
              <a:t> </a:t>
            </a:r>
            <a:r>
              <a:rPr lang="de-DE" dirty="0" smtClean="0"/>
              <a:t>       fahren, Hand-Augen-Koordination, </a:t>
            </a:r>
          </a:p>
          <a:p>
            <a:pPr marL="0" indent="0">
              <a:buNone/>
            </a:pPr>
            <a:r>
              <a:rPr lang="de-DE" dirty="0" smtClean="0"/>
              <a:t>z.B. Spiegelscheibe – </a:t>
            </a:r>
            <a:r>
              <a:rPr lang="de-DE" dirty="0" err="1" smtClean="0"/>
              <a:t>Zielbild</a:t>
            </a:r>
            <a:r>
              <a:rPr lang="de-DE" dirty="0" smtClean="0"/>
              <a:t> einprägen, Korn immer wieder in die „Zehn“ </a:t>
            </a:r>
          </a:p>
          <a:p>
            <a:pPr marL="0" indent="0">
              <a:buNone/>
            </a:pPr>
            <a:endParaRPr lang="de-DE" dirty="0" smtClean="0"/>
          </a:p>
          <a:p>
            <a:pPr marL="0" indent="0">
              <a:buNone/>
            </a:pPr>
            <a:r>
              <a:rPr lang="de-DE" dirty="0" smtClean="0"/>
              <a:t>Schwierigkeitsgrad erhöhen mit instabiler Unterlage, auf einem Bein, Wackelplatte, ………</a:t>
            </a:r>
            <a:endParaRPr lang="de-DE" dirty="0"/>
          </a:p>
        </p:txBody>
      </p:sp>
    </p:spTree>
    <p:extLst>
      <p:ext uri="{BB962C8B-B14F-4D97-AF65-F5344CB8AC3E}">
        <p14:creationId xmlns:p14="http://schemas.microsoft.com/office/powerpoint/2010/main" val="2565029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2284" y="365125"/>
            <a:ext cx="10901516" cy="854075"/>
          </a:xfrm>
        </p:spPr>
        <p:txBody>
          <a:bodyPr/>
          <a:lstStyle/>
          <a:p>
            <a:pPr algn="ctr"/>
            <a:r>
              <a:rPr lang="de-DE" b="1" dirty="0" smtClean="0"/>
              <a:t>Trockentraining (TT)</a:t>
            </a:r>
            <a:endParaRPr lang="de-DE" b="1" dirty="0"/>
          </a:p>
        </p:txBody>
      </p:sp>
      <p:sp>
        <p:nvSpPr>
          <p:cNvPr id="3" name="Inhaltsplatzhalter 2"/>
          <p:cNvSpPr>
            <a:spLocks noGrp="1"/>
          </p:cNvSpPr>
          <p:nvPr>
            <p:ph idx="1"/>
          </p:nvPr>
        </p:nvSpPr>
        <p:spPr>
          <a:xfrm>
            <a:off x="452284" y="1219200"/>
            <a:ext cx="10901516" cy="5250426"/>
          </a:xfrm>
        </p:spPr>
        <p:txBody>
          <a:bodyPr>
            <a:normAutofit lnSpcReduction="10000"/>
          </a:bodyPr>
          <a:lstStyle/>
          <a:p>
            <a:pPr marL="0" indent="0">
              <a:buNone/>
            </a:pPr>
            <a:r>
              <a:rPr lang="de-DE" b="1" dirty="0" smtClean="0"/>
              <a:t>Wichtig: </a:t>
            </a:r>
            <a:r>
              <a:rPr lang="de-DE" dirty="0" smtClean="0"/>
              <a:t>Immer in voller Schießmontur</a:t>
            </a:r>
          </a:p>
          <a:p>
            <a:pPr marL="0" indent="0">
              <a:buNone/>
            </a:pPr>
            <a:r>
              <a:rPr lang="de-DE" dirty="0" smtClean="0"/>
              <a:t>Beim TT entfällt der Störfaktor des Schusswertes, so dass intensiver auf das Gefühl in den einzelnen Elementen im Schussablauf ohne Schusserwartung geachtet werden kann, z. B. im Anschlag – Spannung, Bewegung – Atmung, Zielen – Nachzielen, Druckverlauf – Druckpunkt – Auslösen – Nachhalten, richtiges </a:t>
            </a:r>
            <a:r>
              <a:rPr lang="de-DE" dirty="0" err="1" smtClean="0"/>
              <a:t>Zielbild</a:t>
            </a:r>
            <a:r>
              <a:rPr lang="de-DE" dirty="0" smtClean="0"/>
              <a:t> erkennen und einprägen, den Schusswert eigenverantwortlich nur über die </a:t>
            </a:r>
            <a:r>
              <a:rPr lang="de-DE" dirty="0" err="1" smtClean="0"/>
              <a:t>Abkommensanalyse</a:t>
            </a:r>
            <a:r>
              <a:rPr lang="de-DE" dirty="0" smtClean="0"/>
              <a:t> bestimmen stärkt das Selbstvertrauen, die Konsequenz und den Mut. </a:t>
            </a:r>
          </a:p>
          <a:p>
            <a:pPr marL="0" indent="0">
              <a:buNone/>
            </a:pPr>
            <a:endParaRPr lang="de-DE" dirty="0"/>
          </a:p>
          <a:p>
            <a:pPr marL="0" indent="0">
              <a:buNone/>
            </a:pPr>
            <a:r>
              <a:rPr lang="de-DE" dirty="0" smtClean="0"/>
              <a:t>Beim TT am besten nach und nach auf einzelne Technikelemente achten und ist auch ein gutes Aufwärmprogramm, muss aber nicht nur am Schießstand durchgeführt werden, z.B. auch zu Hause, zeitsparend, kostengünstig, ……..</a:t>
            </a:r>
          </a:p>
        </p:txBody>
      </p:sp>
    </p:spTree>
    <p:extLst>
      <p:ext uri="{BB962C8B-B14F-4D97-AF65-F5344CB8AC3E}">
        <p14:creationId xmlns:p14="http://schemas.microsoft.com/office/powerpoint/2010/main" val="3019600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357053"/>
            <a:ext cx="9144000" cy="852316"/>
          </a:xfrm>
        </p:spPr>
        <p:txBody>
          <a:bodyPr>
            <a:normAutofit fontScale="90000"/>
          </a:bodyPr>
          <a:lstStyle/>
          <a:p>
            <a:pPr algn="l"/>
            <a:r>
              <a:rPr lang="de-DE" b="1" dirty="0" smtClean="0"/>
              <a:t>Spannung</a:t>
            </a:r>
            <a:r>
              <a:rPr lang="de-DE" dirty="0" smtClean="0"/>
              <a:t>    statisch - dynamisch</a:t>
            </a:r>
            <a:endParaRPr lang="de-DE" dirty="0"/>
          </a:p>
        </p:txBody>
      </p:sp>
      <p:sp>
        <p:nvSpPr>
          <p:cNvPr id="3" name="Untertitel 2"/>
          <p:cNvSpPr>
            <a:spLocks noGrp="1"/>
          </p:cNvSpPr>
          <p:nvPr>
            <p:ph type="subTitle" idx="1"/>
          </p:nvPr>
        </p:nvSpPr>
        <p:spPr>
          <a:xfrm>
            <a:off x="1523999" y="1402082"/>
            <a:ext cx="10314039" cy="5146202"/>
          </a:xfrm>
        </p:spPr>
        <p:txBody>
          <a:bodyPr>
            <a:normAutofit lnSpcReduction="10000"/>
          </a:bodyPr>
          <a:lstStyle/>
          <a:p>
            <a:pPr algn="l"/>
            <a:r>
              <a:rPr lang="de-DE" b="1" dirty="0" smtClean="0"/>
              <a:t>Körperspannung</a:t>
            </a:r>
            <a:r>
              <a:rPr lang="de-DE" dirty="0" smtClean="0"/>
              <a:t> – durch Übungen ohne Aufwand zu Hause möglich</a:t>
            </a:r>
          </a:p>
          <a:p>
            <a:pPr algn="l"/>
            <a:r>
              <a:rPr lang="de-DE" b="1" dirty="0" smtClean="0"/>
              <a:t>Gleichgewichtsübungen: </a:t>
            </a:r>
            <a:r>
              <a:rPr lang="de-DE" dirty="0" smtClean="0"/>
              <a:t>Beispiele:</a:t>
            </a:r>
            <a:br>
              <a:rPr lang="de-DE" dirty="0" smtClean="0"/>
            </a:br>
            <a:r>
              <a:rPr lang="de-DE" dirty="0" smtClean="0"/>
              <a:t>Wackelbrett, instabile Unterlage, </a:t>
            </a:r>
            <a:r>
              <a:rPr lang="de-DE" dirty="0" err="1" smtClean="0"/>
              <a:t>Einbein</a:t>
            </a:r>
            <a:r>
              <a:rPr lang="de-DE" dirty="0" smtClean="0"/>
              <a:t>-Stand abwechseln rechts/links</a:t>
            </a:r>
            <a:br>
              <a:rPr lang="de-DE" dirty="0" smtClean="0"/>
            </a:br>
            <a:r>
              <a:rPr lang="de-DE" dirty="0" smtClean="0"/>
              <a:t>dabei Augen offen und geschlossen, </a:t>
            </a:r>
            <a:r>
              <a:rPr lang="de-DE" dirty="0" smtClean="0"/>
              <a:t>Balance-Pads</a:t>
            </a:r>
            <a:r>
              <a:rPr lang="de-DE" dirty="0" smtClean="0"/>
              <a:t>, mit und ohne Schuhe,</a:t>
            </a:r>
            <a:br>
              <a:rPr lang="de-DE" dirty="0" smtClean="0"/>
            </a:br>
            <a:r>
              <a:rPr lang="de-DE" dirty="0" smtClean="0"/>
              <a:t>die Zähne morgens schon einbeinig abwechselnd rechts-links putzen </a:t>
            </a:r>
            <a:br>
              <a:rPr lang="de-DE" dirty="0" smtClean="0"/>
            </a:br>
            <a:r>
              <a:rPr lang="de-DE" dirty="0" smtClean="0"/>
              <a:t>……</a:t>
            </a:r>
          </a:p>
          <a:p>
            <a:pPr algn="l"/>
            <a:r>
              <a:rPr lang="de-DE" b="1" dirty="0" err="1" smtClean="0"/>
              <a:t>Stabilitätskräftigungen</a:t>
            </a:r>
            <a:r>
              <a:rPr lang="de-DE" b="1" dirty="0" smtClean="0"/>
              <a:t>: </a:t>
            </a:r>
            <a:r>
              <a:rPr lang="de-DE" dirty="0" smtClean="0"/>
              <a:t>Beispiele:</a:t>
            </a:r>
          </a:p>
          <a:p>
            <a:pPr algn="l"/>
            <a:r>
              <a:rPr lang="de-DE" dirty="0" smtClean="0"/>
              <a:t>Fit für die 10 – Broschüre (BSSB) verschiedene Stützübungen wie:</a:t>
            </a:r>
            <a:br>
              <a:rPr lang="de-DE" dirty="0" smtClean="0"/>
            </a:br>
            <a:r>
              <a:rPr lang="de-DE" dirty="0" smtClean="0"/>
              <a:t>Liege-, Seit- und Unterarmstütz, Übungen mit eigenem Körpergewicht, Kniebeugen, Hampelmann, Hanteltraining, Haltetraining mit Gewichten</a:t>
            </a:r>
            <a:br>
              <a:rPr lang="de-DE" dirty="0" smtClean="0"/>
            </a:br>
            <a:r>
              <a:rPr lang="de-DE" dirty="0" smtClean="0"/>
              <a:t>……</a:t>
            </a:r>
          </a:p>
          <a:p>
            <a:pPr algn="l"/>
            <a:r>
              <a:rPr lang="de-DE" b="1" dirty="0" smtClean="0"/>
              <a:t>Griffspannung: </a:t>
            </a:r>
            <a:r>
              <a:rPr lang="de-DE" dirty="0" smtClean="0"/>
              <a:t>verschiedene Varianten testen von fest bis locker, </a:t>
            </a:r>
            <a:r>
              <a:rPr lang="de-DE" dirty="0" err="1" smtClean="0"/>
              <a:t>mittelmaß</a:t>
            </a:r>
            <a:r>
              <a:rPr lang="de-DE" dirty="0" smtClean="0"/>
              <a:t> finden, fühlen Händedruck?, Trockentraining, weiße Scheibe,</a:t>
            </a:r>
            <a:br>
              <a:rPr lang="de-DE" dirty="0" smtClean="0"/>
            </a:br>
            <a:r>
              <a:rPr lang="de-DE" dirty="0" smtClean="0"/>
              <a:t>…..</a:t>
            </a:r>
          </a:p>
          <a:p>
            <a:pPr algn="l"/>
            <a:endParaRPr lang="de-DE" dirty="0" smtClean="0"/>
          </a:p>
          <a:p>
            <a:pPr algn="l"/>
            <a:endParaRPr lang="de-DE" dirty="0" smtClean="0"/>
          </a:p>
        </p:txBody>
      </p:sp>
      <p:sp>
        <p:nvSpPr>
          <p:cNvPr id="4" name="Smiley 3"/>
          <p:cNvSpPr/>
          <p:nvPr/>
        </p:nvSpPr>
        <p:spPr>
          <a:xfrm flipH="1">
            <a:off x="10156724" y="2812027"/>
            <a:ext cx="511276" cy="452282"/>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24577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399553"/>
            <a:ext cx="9144000" cy="671602"/>
          </a:xfrm>
        </p:spPr>
        <p:txBody>
          <a:bodyPr>
            <a:normAutofit fontScale="90000"/>
          </a:bodyPr>
          <a:lstStyle/>
          <a:p>
            <a:pPr algn="l"/>
            <a:r>
              <a:rPr lang="de-DE" dirty="0" smtClean="0"/>
              <a:t>Anschlag - innerer und äußerer</a:t>
            </a:r>
            <a:endParaRPr lang="de-DE" dirty="0"/>
          </a:p>
        </p:txBody>
      </p:sp>
      <p:sp>
        <p:nvSpPr>
          <p:cNvPr id="3" name="Untertitel 2"/>
          <p:cNvSpPr>
            <a:spLocks noGrp="1"/>
          </p:cNvSpPr>
          <p:nvPr>
            <p:ph type="subTitle" idx="1"/>
          </p:nvPr>
        </p:nvSpPr>
        <p:spPr>
          <a:xfrm>
            <a:off x="452283" y="1175658"/>
            <a:ext cx="10638503" cy="5286102"/>
          </a:xfrm>
        </p:spPr>
        <p:txBody>
          <a:bodyPr>
            <a:normAutofit/>
          </a:bodyPr>
          <a:lstStyle/>
          <a:p>
            <a:pPr algn="l"/>
            <a:r>
              <a:rPr lang="de-DE" b="1" dirty="0" smtClean="0"/>
              <a:t>Innerer Anschlag: Körperwahrnehmung schulen</a:t>
            </a:r>
          </a:p>
          <a:p>
            <a:pPr algn="l"/>
            <a:r>
              <a:rPr lang="de-DE" dirty="0" smtClean="0"/>
              <a:t>Innere Spannung prüfen, Fußsohlen fest am Boden, Spannung in den Füßen und Beinen, Füße gleichbelastend am Boden, Becken nach vorne-hoch gekippt, Hüfte in gerader Linie zu den Füßen und Schultern, Oberkörper aufrecht – Rumpf stabil,</a:t>
            </a:r>
          </a:p>
          <a:p>
            <a:pPr algn="l"/>
            <a:r>
              <a:rPr lang="de-DE" dirty="0" smtClean="0"/>
              <a:t>Atmung – Bauch und Brust, Unterschied tiefe und normale Atmung spüren</a:t>
            </a:r>
          </a:p>
          <a:p>
            <a:pPr algn="l"/>
            <a:r>
              <a:rPr lang="de-DE" dirty="0" smtClean="0"/>
              <a:t>Hals und Nackendrehung – Spannung prüfen, wo und wie zieht es wahrnehmen,</a:t>
            </a:r>
          </a:p>
          <a:p>
            <a:pPr algn="l"/>
            <a:r>
              <a:rPr lang="de-DE" dirty="0" smtClean="0"/>
              <a:t>Arm gestreckt in Spannung, Handgelenk fest, Fingerdruck wahrnehmen,</a:t>
            </a:r>
          </a:p>
          <a:p>
            <a:pPr algn="l"/>
            <a:r>
              <a:rPr lang="de-DE" dirty="0" smtClean="0"/>
              <a:t>Daumen liegt locker auf der Daumenauflage, Abzugsfinger entspannt auf dem </a:t>
            </a:r>
            <a:r>
              <a:rPr lang="de-DE" dirty="0" err="1" smtClean="0"/>
              <a:t>Züngel</a:t>
            </a:r>
            <a:r>
              <a:rPr lang="de-DE" dirty="0" smtClean="0"/>
              <a:t>, Mittel-Ring und Kleiner Finger umschließen den Griff, fühlen wie viel Druck auf jedem Finger, wie fest muss gehalten werden um stabil aber nicht verkrampft zu halten.</a:t>
            </a:r>
            <a:endParaRPr lang="de-DE" dirty="0"/>
          </a:p>
          <a:p>
            <a:pPr algn="l"/>
            <a:r>
              <a:rPr lang="de-DE" dirty="0" smtClean="0"/>
              <a:t>Anschlag und Spannung immer wieder lösen und neu aufbauen.                                 Am besten trainierbar im Trockentraining!</a:t>
            </a:r>
          </a:p>
          <a:p>
            <a:pPr algn="l"/>
            <a:endParaRPr lang="de-DE" dirty="0"/>
          </a:p>
        </p:txBody>
      </p:sp>
    </p:spTree>
    <p:extLst>
      <p:ext uri="{BB962C8B-B14F-4D97-AF65-F5344CB8AC3E}">
        <p14:creationId xmlns:p14="http://schemas.microsoft.com/office/powerpoint/2010/main" val="1309329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716423"/>
          </a:xfrm>
        </p:spPr>
        <p:txBody>
          <a:bodyPr/>
          <a:lstStyle/>
          <a:p>
            <a:r>
              <a:rPr lang="de-DE" dirty="0"/>
              <a:t>Anschlag - innerer und äußerer</a:t>
            </a:r>
          </a:p>
        </p:txBody>
      </p:sp>
      <p:sp>
        <p:nvSpPr>
          <p:cNvPr id="3" name="Inhaltsplatzhalter 2"/>
          <p:cNvSpPr>
            <a:spLocks noGrp="1"/>
          </p:cNvSpPr>
          <p:nvPr>
            <p:ph idx="1"/>
          </p:nvPr>
        </p:nvSpPr>
        <p:spPr>
          <a:xfrm>
            <a:off x="432619" y="1258528"/>
            <a:ext cx="11474246" cy="5279923"/>
          </a:xfrm>
        </p:spPr>
        <p:txBody>
          <a:bodyPr>
            <a:normAutofit lnSpcReduction="10000"/>
          </a:bodyPr>
          <a:lstStyle/>
          <a:p>
            <a:pPr marL="0" indent="0">
              <a:buNone/>
            </a:pPr>
            <a:r>
              <a:rPr lang="de-DE" dirty="0" smtClean="0"/>
              <a:t>Äußerer Anschlag: von außen sichtbare Stellung </a:t>
            </a:r>
          </a:p>
          <a:p>
            <a:pPr marL="0" indent="0">
              <a:buNone/>
            </a:pPr>
            <a:r>
              <a:rPr lang="de-DE" dirty="0" smtClean="0"/>
              <a:t>Steiler Anschlag:                      Fußstellung in Scheiben- und Schussrichtung</a:t>
            </a:r>
          </a:p>
          <a:p>
            <a:pPr marL="0" indent="0">
              <a:buNone/>
            </a:pPr>
            <a:endParaRPr lang="de-DE" dirty="0"/>
          </a:p>
          <a:p>
            <a:pPr marL="0" indent="0">
              <a:buNone/>
            </a:pPr>
            <a:r>
              <a:rPr lang="de-DE" dirty="0" smtClean="0"/>
              <a:t>Offener Anschlag:                    Fußstellung in Scheiben- und Schussrichtung</a:t>
            </a:r>
          </a:p>
          <a:p>
            <a:pPr marL="0" indent="0">
              <a:buNone/>
            </a:pPr>
            <a:endParaRPr lang="de-DE" dirty="0"/>
          </a:p>
          <a:p>
            <a:pPr marL="0" indent="0">
              <a:buNone/>
            </a:pPr>
            <a:r>
              <a:rPr lang="de-DE" dirty="0" smtClean="0"/>
              <a:t>Am besten trainierbar, Anschlag immer wieder auflösen, weg vom Stand, Anschlag neu Aufbauen – Nullpunkt testen (mit der Waffe in Anschlag gehen, Augen für ca. 5 sec. zumachen, rechts – links bewegen, wieder zur Mitte kommen – Augen öffnen, kontrollieren ob die Visierung noch in etwa im 2. Halteraum ist, wenn ja alles gut, wenn nicht Anschlag und Spannung überprüfen, am besten trainierbar im TT und schießen ohne Beobachtung, Schussbild zählt, richtigen Anschlag individuell herausfinden und verinnerlichen, Anschlag muss stabil und ohne großartige Verspannungen sein</a:t>
            </a:r>
            <a:endParaRPr lang="de-DE" dirty="0"/>
          </a:p>
        </p:txBody>
      </p:sp>
      <p:sp>
        <p:nvSpPr>
          <p:cNvPr id="4" name="Ellipse 3"/>
          <p:cNvSpPr/>
          <p:nvPr/>
        </p:nvSpPr>
        <p:spPr>
          <a:xfrm>
            <a:off x="3383412" y="1759974"/>
            <a:ext cx="234863" cy="5407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Ellipse 4"/>
          <p:cNvSpPr/>
          <p:nvPr/>
        </p:nvSpPr>
        <p:spPr>
          <a:xfrm>
            <a:off x="4190982" y="1759974"/>
            <a:ext cx="235975" cy="5407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Pfeil nach rechts 5"/>
          <p:cNvSpPr/>
          <p:nvPr/>
        </p:nvSpPr>
        <p:spPr>
          <a:xfrm>
            <a:off x="4739148" y="2300748"/>
            <a:ext cx="2379407" cy="1179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Ellipse 8"/>
          <p:cNvSpPr/>
          <p:nvPr/>
        </p:nvSpPr>
        <p:spPr>
          <a:xfrm rot="1482418">
            <a:off x="3357641" y="2621097"/>
            <a:ext cx="258529" cy="6259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Ellipse 10"/>
          <p:cNvSpPr/>
          <p:nvPr/>
        </p:nvSpPr>
        <p:spPr>
          <a:xfrm rot="1482418">
            <a:off x="4049448" y="2845505"/>
            <a:ext cx="258529" cy="6259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Pfeil nach rechts 12"/>
          <p:cNvSpPr/>
          <p:nvPr/>
        </p:nvSpPr>
        <p:spPr>
          <a:xfrm>
            <a:off x="4739148" y="3156155"/>
            <a:ext cx="2379407" cy="1162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8" name="Gerade Verbindung mit Pfeil 7"/>
          <p:cNvCxnSpPr/>
          <p:nvPr/>
        </p:nvCxnSpPr>
        <p:spPr>
          <a:xfrm>
            <a:off x="3116826" y="2015613"/>
            <a:ext cx="14453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Gerade Verbindung mit Pfeil 11"/>
          <p:cNvCxnSpPr/>
          <p:nvPr/>
        </p:nvCxnSpPr>
        <p:spPr>
          <a:xfrm>
            <a:off x="3116826" y="2973392"/>
            <a:ext cx="14453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627061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1151</Words>
  <Application>Microsoft Office PowerPoint</Application>
  <PresentationFormat>Breitbild</PresentationFormat>
  <Paragraphs>131</Paragraphs>
  <Slides>18</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18</vt:i4>
      </vt:variant>
    </vt:vector>
  </HeadingPairs>
  <TitlesOfParts>
    <vt:vector size="23" baseType="lpstr">
      <vt:lpstr>Arial</vt:lpstr>
      <vt:lpstr>Calibri</vt:lpstr>
      <vt:lpstr>Calibri Light</vt:lpstr>
      <vt:lpstr>Wingdings</vt:lpstr>
      <vt:lpstr>Office</vt:lpstr>
      <vt:lpstr>Trainingsmittelkatalog  Pistolenschießen</vt:lpstr>
      <vt:lpstr>Material ich packe meine Schießtasche und nehme mit…..</vt:lpstr>
      <vt:lpstr>Allgemeine Trainingsbedingungen</vt:lpstr>
      <vt:lpstr>Haltetraining (HT)</vt:lpstr>
      <vt:lpstr>Haltetraining verschiedene Variationen</vt:lpstr>
      <vt:lpstr>Trockentraining (TT)</vt:lpstr>
      <vt:lpstr>Spannung    statisch - dynamisch</vt:lpstr>
      <vt:lpstr>Anschlag - innerer und äußerer</vt:lpstr>
      <vt:lpstr>Anschlag - innerer und äußerer</vt:lpstr>
      <vt:lpstr>Atmung </vt:lpstr>
      <vt:lpstr>Atemübungen zur Wahrnehmung </vt:lpstr>
      <vt:lpstr>Bewegung</vt:lpstr>
      <vt:lpstr>Zielen</vt:lpstr>
      <vt:lpstr>Auslösen</vt:lpstr>
      <vt:lpstr>Leistungstraining</vt:lpstr>
      <vt:lpstr>Wettkampftraining</vt:lpstr>
      <vt:lpstr>Leistungsbezogene Schießspiele - Beispiele</vt:lpstr>
      <vt:lpstr>Trainingsmöglichkeiten                                 ohne viel Kostenaufwand – dafür mit ganz viel Spaß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Trainingsmittelkatalog  Pistolenschießen</dc:title>
  <dc:creator>Monika Wimmer</dc:creator>
  <cp:lastModifiedBy>Monika Wimmer</cp:lastModifiedBy>
  <cp:revision>72</cp:revision>
  <cp:lastPrinted>2020-10-24T17:26:31Z</cp:lastPrinted>
  <dcterms:created xsi:type="dcterms:W3CDTF">2020-10-21T11:23:17Z</dcterms:created>
  <dcterms:modified xsi:type="dcterms:W3CDTF">2020-10-28T08:42:27Z</dcterms:modified>
</cp:coreProperties>
</file>